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2"/>
  </p:notesMasterIdLst>
  <p:sldIdLst>
    <p:sldId id="256" r:id="rId2"/>
    <p:sldId id="268" r:id="rId3"/>
    <p:sldId id="294" r:id="rId4"/>
    <p:sldId id="271" r:id="rId5"/>
    <p:sldId id="272" r:id="rId6"/>
    <p:sldId id="316" r:id="rId7"/>
    <p:sldId id="295" r:id="rId8"/>
    <p:sldId id="273" r:id="rId9"/>
    <p:sldId id="303" r:id="rId10"/>
    <p:sldId id="275" r:id="rId11"/>
    <p:sldId id="276" r:id="rId12"/>
    <p:sldId id="277" r:id="rId13"/>
    <p:sldId id="306" r:id="rId14"/>
    <p:sldId id="279" r:id="rId15"/>
    <p:sldId id="280" r:id="rId16"/>
    <p:sldId id="281" r:id="rId17"/>
    <p:sldId id="282" r:id="rId18"/>
    <p:sldId id="283" r:id="rId19"/>
    <p:sldId id="321" r:id="rId20"/>
    <p:sldId id="317" r:id="rId21"/>
    <p:sldId id="318" r:id="rId22"/>
    <p:sldId id="319" r:id="rId23"/>
    <p:sldId id="320" r:id="rId24"/>
    <p:sldId id="284" r:id="rId25"/>
    <p:sldId id="285" r:id="rId26"/>
    <p:sldId id="315" r:id="rId27"/>
    <p:sldId id="286" r:id="rId28"/>
    <p:sldId id="314" r:id="rId29"/>
    <p:sldId id="304" r:id="rId30"/>
    <p:sldId id="305" r:id="rId31"/>
  </p:sldIdLst>
  <p:sldSz cx="10287000" cy="6858000" type="35mm"/>
  <p:notesSz cx="6858000" cy="9144000"/>
  <p:defaultTextStyle>
    <a:defPPr>
      <a:defRPr lang="ru-RU"/>
    </a:defPPr>
    <a:lvl1pPr marL="0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8539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97077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45617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94155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42694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91232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39772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88310" algn="l" defTabSz="10970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ti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D278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368" y="67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3-07T11:29:43.815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23EAE5-F43E-444D-94A5-1F397F291E8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1BF0E2A-933A-4B83-8827-8FF653BB401F}">
      <dgm:prSet phldrT="[Текст]" custT="1"/>
      <dgm:spPr/>
      <dgm:t>
        <a:bodyPr/>
        <a:lstStyle/>
        <a:p>
          <a:r>
            <a:rPr lang="ru-RU" sz="3200" b="1" dirty="0" smtClean="0">
              <a:latin typeface="Arial" pitchFamily="34" charset="0"/>
              <a:cs typeface="Arial" pitchFamily="34" charset="0"/>
            </a:rPr>
            <a:t>Требования к конструкции и исполнению изделия, если это не является необходимым для достижения     целей принятия ТР;</a:t>
          </a:r>
          <a:endParaRPr lang="ru-RU" sz="3200" b="1" dirty="0"/>
        </a:p>
      </dgm:t>
    </dgm:pt>
    <dgm:pt modelId="{E376E9DE-70A2-441F-8A38-B646C0A1D9DD}" type="parTrans" cxnId="{8D7401A0-E081-407C-A1A5-D0A7765C3295}">
      <dgm:prSet/>
      <dgm:spPr/>
      <dgm:t>
        <a:bodyPr/>
        <a:lstStyle/>
        <a:p>
          <a:endParaRPr lang="ru-RU"/>
        </a:p>
      </dgm:t>
    </dgm:pt>
    <dgm:pt modelId="{C095E876-EB55-4F0A-B328-A498DBD51509}" type="sibTrans" cxnId="{8D7401A0-E081-407C-A1A5-D0A7765C3295}">
      <dgm:prSet/>
      <dgm:spPr/>
      <dgm:t>
        <a:bodyPr/>
        <a:lstStyle/>
        <a:p>
          <a:endParaRPr lang="ru-RU"/>
        </a:p>
      </dgm:t>
    </dgm:pt>
    <dgm:pt modelId="{CFC98826-C165-41BE-B0CF-7F661AA79D9B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Требования к продукции, причиняющей вред жизни и здоровью граждан в результате накопления вредных факторов в процессе длительного использования  продукции, когда невозможно определить степень допустимого риска.</a:t>
          </a:r>
          <a:endParaRPr lang="ru-RU" sz="2800" b="1" dirty="0"/>
        </a:p>
      </dgm:t>
    </dgm:pt>
    <dgm:pt modelId="{D55A9C38-0BE2-49A2-ABC4-E45D6BEFF3B6}" type="parTrans" cxnId="{4B13AEBD-8F70-4C8F-A06B-A3E1A5418FF4}">
      <dgm:prSet/>
      <dgm:spPr/>
      <dgm:t>
        <a:bodyPr/>
        <a:lstStyle/>
        <a:p>
          <a:endParaRPr lang="ru-RU"/>
        </a:p>
      </dgm:t>
    </dgm:pt>
    <dgm:pt modelId="{A9D7DC4B-33F1-47BE-B11F-4AF9541BB3B3}" type="sibTrans" cxnId="{4B13AEBD-8F70-4C8F-A06B-A3E1A5418FF4}">
      <dgm:prSet/>
      <dgm:spPr/>
      <dgm:t>
        <a:bodyPr/>
        <a:lstStyle/>
        <a:p>
          <a:endParaRPr lang="ru-RU"/>
        </a:p>
      </dgm:t>
    </dgm:pt>
    <dgm:pt modelId="{557ACCA9-C65F-46E1-83DD-1FFA4305701F}" type="pres">
      <dgm:prSet presAssocID="{6923EAE5-F43E-444D-94A5-1F397F291E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596C64-263B-4F6F-A6F2-CA46B16B0739}" type="pres">
      <dgm:prSet presAssocID="{51BF0E2A-933A-4B83-8827-8FF653BB401F}" presName="parentText" presStyleLbl="node1" presStyleIdx="0" presStyleCnt="2" custLinFactNeighborY="-148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C660F-1AD0-4AAC-BA5D-06B5A14D3F0F}" type="pres">
      <dgm:prSet presAssocID="{C095E876-EB55-4F0A-B328-A498DBD51509}" presName="spacer" presStyleCnt="0"/>
      <dgm:spPr/>
      <dgm:t>
        <a:bodyPr/>
        <a:lstStyle/>
        <a:p>
          <a:endParaRPr lang="ru-RU"/>
        </a:p>
      </dgm:t>
    </dgm:pt>
    <dgm:pt modelId="{1598F336-0A4C-43C1-9E06-F874EC995F59}" type="pres">
      <dgm:prSet presAssocID="{CFC98826-C165-41BE-B0CF-7F661AA79D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3AEBD-8F70-4C8F-A06B-A3E1A5418FF4}" srcId="{6923EAE5-F43E-444D-94A5-1F397F291E89}" destId="{CFC98826-C165-41BE-B0CF-7F661AA79D9B}" srcOrd="1" destOrd="0" parTransId="{D55A9C38-0BE2-49A2-ABC4-E45D6BEFF3B6}" sibTransId="{A9D7DC4B-33F1-47BE-B11F-4AF9541BB3B3}"/>
    <dgm:cxn modelId="{8D7401A0-E081-407C-A1A5-D0A7765C3295}" srcId="{6923EAE5-F43E-444D-94A5-1F397F291E89}" destId="{51BF0E2A-933A-4B83-8827-8FF653BB401F}" srcOrd="0" destOrd="0" parTransId="{E376E9DE-70A2-441F-8A38-B646C0A1D9DD}" sibTransId="{C095E876-EB55-4F0A-B328-A498DBD51509}"/>
    <dgm:cxn modelId="{115C7149-5CF9-4C2D-A16C-F16F12C8C087}" type="presOf" srcId="{51BF0E2A-933A-4B83-8827-8FF653BB401F}" destId="{E6596C64-263B-4F6F-A6F2-CA46B16B0739}" srcOrd="0" destOrd="0" presId="urn:microsoft.com/office/officeart/2005/8/layout/vList2"/>
    <dgm:cxn modelId="{89915C01-1FBD-4582-9A40-6F81864B89DC}" type="presOf" srcId="{CFC98826-C165-41BE-B0CF-7F661AA79D9B}" destId="{1598F336-0A4C-43C1-9E06-F874EC995F59}" srcOrd="0" destOrd="0" presId="urn:microsoft.com/office/officeart/2005/8/layout/vList2"/>
    <dgm:cxn modelId="{746DA368-9B1E-424B-93AD-F998F37D10A7}" type="presOf" srcId="{6923EAE5-F43E-444D-94A5-1F397F291E89}" destId="{557ACCA9-C65F-46E1-83DD-1FFA4305701F}" srcOrd="0" destOrd="0" presId="urn:microsoft.com/office/officeart/2005/8/layout/vList2"/>
    <dgm:cxn modelId="{5295065F-006F-4423-A519-0D431BCEE162}" type="presParOf" srcId="{557ACCA9-C65F-46E1-83DD-1FFA4305701F}" destId="{E6596C64-263B-4F6F-A6F2-CA46B16B0739}" srcOrd="0" destOrd="0" presId="urn:microsoft.com/office/officeart/2005/8/layout/vList2"/>
    <dgm:cxn modelId="{0AB45B4F-A67C-425A-AF48-0054B733220E}" type="presParOf" srcId="{557ACCA9-C65F-46E1-83DD-1FFA4305701F}" destId="{06DC660F-1AD0-4AAC-BA5D-06B5A14D3F0F}" srcOrd="1" destOrd="0" presId="urn:microsoft.com/office/officeart/2005/8/layout/vList2"/>
    <dgm:cxn modelId="{F5DBF000-067B-4892-ADD5-323FD71D1F59}" type="presParOf" srcId="{557ACCA9-C65F-46E1-83DD-1FFA4305701F}" destId="{1598F336-0A4C-43C1-9E06-F874EC995F5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402088-369F-4AF6-9A2F-D36C339D39C9}" type="doc">
      <dgm:prSet loTypeId="urn:microsoft.com/office/officeart/2005/8/layout/chevron2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FC3A48F3-C2D3-44A6-A16A-C25983712AEF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55DCC0E1-26B5-4FC5-AC4A-CC3DD56A034E}" type="parTrans" cxnId="{BA29152E-BEC4-4857-89F7-7BA139A75684}">
      <dgm:prSet/>
      <dgm:spPr/>
      <dgm:t>
        <a:bodyPr/>
        <a:lstStyle/>
        <a:p>
          <a:endParaRPr lang="ru-RU"/>
        </a:p>
      </dgm:t>
    </dgm:pt>
    <dgm:pt modelId="{DA185F17-320A-41C2-9731-9A738574F018}" type="sibTrans" cxnId="{BA29152E-BEC4-4857-89F7-7BA139A75684}">
      <dgm:prSet/>
      <dgm:spPr/>
      <dgm:t>
        <a:bodyPr/>
        <a:lstStyle/>
        <a:p>
          <a:endParaRPr lang="ru-RU"/>
        </a:p>
      </dgm:t>
    </dgm:pt>
    <dgm:pt modelId="{F2461FE1-4844-404A-992A-FD63B6F947F3}">
      <dgm:prSet phldrT="[Текст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Arial" pitchFamily="34" charset="0"/>
              <a:cs typeface="Arial" pitchFamily="34" charset="0"/>
            </a:rPr>
            <a:t>проводить в ходе мероприятий по государственному контролю (надзору) разъяснительную работу по применению законодательства о техническом регулировании, информировать о существующих технических регламентах;</a:t>
          </a:r>
        </a:p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B96D0DAD-6EA5-4041-8D6F-4B6469C58011}" type="parTrans" cxnId="{83B5F46F-BCC4-4BCA-AAC2-65A870AF114C}">
      <dgm:prSet/>
      <dgm:spPr/>
      <dgm:t>
        <a:bodyPr/>
        <a:lstStyle/>
        <a:p>
          <a:endParaRPr lang="ru-RU"/>
        </a:p>
      </dgm:t>
    </dgm:pt>
    <dgm:pt modelId="{4803EA15-C6FC-4E41-A07B-A8EF32232638}" type="sibTrans" cxnId="{83B5F46F-BCC4-4BCA-AAC2-65A870AF114C}">
      <dgm:prSet/>
      <dgm:spPr/>
      <dgm:t>
        <a:bodyPr/>
        <a:lstStyle/>
        <a:p>
          <a:endParaRPr lang="ru-RU"/>
        </a:p>
      </dgm:t>
    </dgm:pt>
    <dgm:pt modelId="{2E451E85-268D-430A-8BCC-B816DC1533A9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75D85D2C-7094-4CF7-9E58-8656D02FB5F2}" type="parTrans" cxnId="{79E51F44-77AA-4031-AE51-DC31F97CD87B}">
      <dgm:prSet/>
      <dgm:spPr/>
      <dgm:t>
        <a:bodyPr/>
        <a:lstStyle/>
        <a:p>
          <a:endParaRPr lang="ru-RU"/>
        </a:p>
      </dgm:t>
    </dgm:pt>
    <dgm:pt modelId="{161DCDCE-342F-4E10-9C5A-F9F2DF67D5C4}" type="sibTrans" cxnId="{79E51F44-77AA-4031-AE51-DC31F97CD87B}">
      <dgm:prSet/>
      <dgm:spPr/>
      <dgm:t>
        <a:bodyPr/>
        <a:lstStyle/>
        <a:p>
          <a:endParaRPr lang="ru-RU"/>
        </a:p>
      </dgm:t>
    </dgm:pt>
    <dgm:pt modelId="{E0036484-507B-4A9E-B9A8-FD6D6E237F86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Arial" pitchFamily="34" charset="0"/>
              <a:cs typeface="Arial" pitchFamily="34" charset="0"/>
            </a:rPr>
            <a:t>соблюдать коммерческую тайну и иную охраняемую законом тайну;</a:t>
          </a:r>
        </a:p>
        <a:p>
          <a:pPr marL="114300" indent="0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128798B-95F8-4E1C-A27B-F432DDF85FB1}" type="parTrans" cxnId="{DEC93D0A-C067-4068-87E4-EA1BCAF9CD03}">
      <dgm:prSet/>
      <dgm:spPr/>
      <dgm:t>
        <a:bodyPr/>
        <a:lstStyle/>
        <a:p>
          <a:endParaRPr lang="ru-RU"/>
        </a:p>
      </dgm:t>
    </dgm:pt>
    <dgm:pt modelId="{19146BCE-11D1-4992-BEA7-69F1D0BB32C3}" type="sibTrans" cxnId="{DEC93D0A-C067-4068-87E4-EA1BCAF9CD03}">
      <dgm:prSet/>
      <dgm:spPr/>
      <dgm:t>
        <a:bodyPr/>
        <a:lstStyle/>
        <a:p>
          <a:endParaRPr lang="ru-RU"/>
        </a:p>
      </dgm:t>
    </dgm:pt>
    <dgm:pt modelId="{B638D8D8-F795-4934-8189-6FEE4CA57532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201BCC0B-F311-4927-A67F-58778BDB6A95}" type="parTrans" cxnId="{8F0FE681-00E9-4549-A4D4-A8455CF2018E}">
      <dgm:prSet/>
      <dgm:spPr/>
      <dgm:t>
        <a:bodyPr/>
        <a:lstStyle/>
        <a:p>
          <a:endParaRPr lang="ru-RU"/>
        </a:p>
      </dgm:t>
    </dgm:pt>
    <dgm:pt modelId="{6576E2F8-028D-4476-9A81-3BE759339D48}" type="sibTrans" cxnId="{8F0FE681-00E9-4549-A4D4-A8455CF2018E}">
      <dgm:prSet/>
      <dgm:spPr/>
      <dgm:t>
        <a:bodyPr/>
        <a:lstStyle/>
        <a:p>
          <a:endParaRPr lang="ru-RU"/>
        </a:p>
      </dgm:t>
    </dgm:pt>
    <dgm:pt modelId="{CD5384C1-2D83-48CB-8B67-A92A8E1454BE}">
      <dgm:prSet phldrT="[Текст]"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latin typeface="Arial" pitchFamily="34" charset="0"/>
              <a:cs typeface="Arial" pitchFamily="34" charset="0"/>
            </a:rPr>
            <a:t>соблюдать порядок осуществления мероприятий по государственному контролю (надзору) и оформления результатов таких мероприятий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686F3876-60BC-4813-A99E-CBCB39B2E050}" type="parTrans" cxnId="{0EC925DB-6590-4850-945B-1B27440EF59A}">
      <dgm:prSet/>
      <dgm:spPr/>
      <dgm:t>
        <a:bodyPr/>
        <a:lstStyle/>
        <a:p>
          <a:endParaRPr lang="ru-RU"/>
        </a:p>
      </dgm:t>
    </dgm:pt>
    <dgm:pt modelId="{D143980B-C9EA-415A-AAEF-C26E279A0AE3}" type="sibTrans" cxnId="{0EC925DB-6590-4850-945B-1B27440EF59A}">
      <dgm:prSet/>
      <dgm:spPr/>
      <dgm:t>
        <a:bodyPr/>
        <a:lstStyle/>
        <a:p>
          <a:endParaRPr lang="ru-RU"/>
        </a:p>
      </dgm:t>
    </dgm:pt>
    <dgm:pt modelId="{E983B647-5097-4C57-9D83-681D739990D6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940F90F4-453E-4AA1-A615-85C527CD0D93}" type="parTrans" cxnId="{AB1DD04B-4264-4AF4-8B63-0776310B3907}">
      <dgm:prSet/>
      <dgm:spPr/>
      <dgm:t>
        <a:bodyPr/>
        <a:lstStyle/>
        <a:p>
          <a:endParaRPr lang="ru-RU"/>
        </a:p>
      </dgm:t>
    </dgm:pt>
    <dgm:pt modelId="{00914596-14CF-4256-B21A-05E752A32182}" type="sibTrans" cxnId="{AB1DD04B-4264-4AF4-8B63-0776310B3907}">
      <dgm:prSet/>
      <dgm:spPr/>
      <dgm:t>
        <a:bodyPr/>
        <a:lstStyle/>
        <a:p>
          <a:endParaRPr lang="ru-RU"/>
        </a:p>
      </dgm:t>
    </dgm:pt>
    <dgm:pt modelId="{92FA3739-D690-4BA6-B506-AFD45279C954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200" dirty="0" smtClean="0"/>
            <a:t>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принимать на основании результатов мероприятий по государственному контролю (надзору) меры по устранению последствий нарушений требований технических регламентов;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31668E2C-C3BB-49EF-AEC0-C4A5174CA217}" type="parTrans" cxnId="{017EAB40-2727-4A04-8FFF-B9E659A36861}">
      <dgm:prSet/>
      <dgm:spPr/>
      <dgm:t>
        <a:bodyPr/>
        <a:lstStyle/>
        <a:p>
          <a:endParaRPr lang="ru-RU"/>
        </a:p>
      </dgm:t>
    </dgm:pt>
    <dgm:pt modelId="{085CE920-F957-4E66-A781-138B42D8046A}" type="sibTrans" cxnId="{017EAB40-2727-4A04-8FFF-B9E659A36861}">
      <dgm:prSet/>
      <dgm:spPr/>
      <dgm:t>
        <a:bodyPr/>
        <a:lstStyle/>
        <a:p>
          <a:endParaRPr lang="ru-RU"/>
        </a:p>
      </dgm:t>
    </dgm:pt>
    <dgm:pt modelId="{3FF9918B-918B-403E-B327-62ADAD5EDD15}">
      <dgm:prSet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29EFB886-7AA3-4A1D-AF78-19646ABF82C4}" type="parTrans" cxnId="{AFE576DA-1741-4A5E-8577-1DE714FF8BB7}">
      <dgm:prSet/>
      <dgm:spPr/>
      <dgm:t>
        <a:bodyPr/>
        <a:lstStyle/>
        <a:p>
          <a:endParaRPr lang="ru-RU"/>
        </a:p>
      </dgm:t>
    </dgm:pt>
    <dgm:pt modelId="{B0A3BA02-C7C2-41C5-A1C2-1CB65EF7EEB6}" type="sibTrans" cxnId="{AFE576DA-1741-4A5E-8577-1DE714FF8BB7}">
      <dgm:prSet/>
      <dgm:spPr/>
      <dgm:t>
        <a:bodyPr/>
        <a:lstStyle/>
        <a:p>
          <a:endParaRPr lang="ru-RU"/>
        </a:p>
      </dgm:t>
    </dgm:pt>
    <dgm:pt modelId="{33D78680-8E34-4D7B-B25C-321AD81BEF27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latin typeface="Arial" pitchFamily="34" charset="0"/>
              <a:cs typeface="Arial" pitchFamily="34" charset="0"/>
            </a:rPr>
            <a:t>направлять информацию о несоответствии продукции требованиям технических регламентов в соответствии с положениями главы 7 Закона;</a:t>
          </a:r>
        </a:p>
        <a:p>
          <a:pPr marL="57150" indent="0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200" dirty="0"/>
        </a:p>
      </dgm:t>
    </dgm:pt>
    <dgm:pt modelId="{214EC567-A91E-4416-B094-4D2540ECF9CD}" type="parTrans" cxnId="{8D7A3A7E-C404-4F4B-BB2D-3C541D2230AF}">
      <dgm:prSet/>
      <dgm:spPr/>
      <dgm:t>
        <a:bodyPr/>
        <a:lstStyle/>
        <a:p>
          <a:endParaRPr lang="ru-RU"/>
        </a:p>
      </dgm:t>
    </dgm:pt>
    <dgm:pt modelId="{8E6EE3B1-8EAA-415F-911D-7A5B44590169}" type="sibTrans" cxnId="{8D7A3A7E-C404-4F4B-BB2D-3C541D2230AF}">
      <dgm:prSet/>
      <dgm:spPr/>
      <dgm:t>
        <a:bodyPr/>
        <a:lstStyle/>
        <a:p>
          <a:endParaRPr lang="ru-RU"/>
        </a:p>
      </dgm:t>
    </dgm:pt>
    <dgm:pt modelId="{68748DAA-5978-4E15-AF87-FCB992B521D5}">
      <dgm:prSet/>
      <dgm:spPr/>
      <dgm:t>
        <a:bodyPr/>
        <a:lstStyle/>
        <a:p>
          <a:r>
            <a:rPr lang="ru-RU" dirty="0" smtClean="0"/>
            <a:t>6</a:t>
          </a:r>
          <a:endParaRPr lang="ru-RU" dirty="0"/>
        </a:p>
      </dgm:t>
    </dgm:pt>
    <dgm:pt modelId="{F23D8B2B-1440-45DB-869B-C168942E4305}" type="parTrans" cxnId="{5453109E-8C74-4CD5-ABBA-D98BCD4E6D51}">
      <dgm:prSet/>
      <dgm:spPr/>
      <dgm:t>
        <a:bodyPr/>
        <a:lstStyle/>
        <a:p>
          <a:endParaRPr lang="ru-RU"/>
        </a:p>
      </dgm:t>
    </dgm:pt>
    <dgm:pt modelId="{A2D75787-080A-4747-8B90-64B2EB3644E7}" type="sibTrans" cxnId="{5453109E-8C74-4CD5-ABBA-D98BCD4E6D51}">
      <dgm:prSet/>
      <dgm:spPr/>
      <dgm:t>
        <a:bodyPr/>
        <a:lstStyle/>
        <a:p>
          <a:endParaRPr lang="ru-RU"/>
        </a:p>
      </dgm:t>
    </dgm:pt>
    <dgm:pt modelId="{6DD80CD8-AB35-487D-9053-43ACBF6C49DF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Arial" pitchFamily="34" charset="0"/>
              <a:cs typeface="Arial" pitchFamily="34" charset="0"/>
            </a:rPr>
            <a:t>осуществлять другие предусмотренные законодательством полномочия</a:t>
          </a:r>
          <a:r>
            <a:rPr lang="ru-RU" sz="1800" dirty="0" smtClean="0"/>
            <a:t>.</a:t>
          </a:r>
        </a:p>
        <a:p>
          <a:pPr marL="57150" indent="0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E694A2B0-4C0E-4BE5-A57C-001C1995BE35}" type="parTrans" cxnId="{CAD39324-2648-4706-8071-5374FEE73241}">
      <dgm:prSet/>
      <dgm:spPr/>
      <dgm:t>
        <a:bodyPr/>
        <a:lstStyle/>
        <a:p>
          <a:endParaRPr lang="ru-RU"/>
        </a:p>
      </dgm:t>
    </dgm:pt>
    <dgm:pt modelId="{DD67A8F2-2D05-46F4-AEBE-810A9506A5E6}" type="sibTrans" cxnId="{CAD39324-2648-4706-8071-5374FEE73241}">
      <dgm:prSet/>
      <dgm:spPr/>
      <dgm:t>
        <a:bodyPr/>
        <a:lstStyle/>
        <a:p>
          <a:endParaRPr lang="ru-RU"/>
        </a:p>
      </dgm:t>
    </dgm:pt>
    <dgm:pt modelId="{2C8DBCCA-C078-441E-AE9B-DD798B430CF5}" type="pres">
      <dgm:prSet presAssocID="{18402088-369F-4AF6-9A2F-D36C339D39C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574FAD-8EBC-4A90-A9B1-770E91E019F3}" type="pres">
      <dgm:prSet presAssocID="{FC3A48F3-C2D3-44A6-A16A-C25983712AEF}" presName="composite" presStyleCnt="0"/>
      <dgm:spPr/>
    </dgm:pt>
    <dgm:pt modelId="{85165CF5-583A-4A8C-BCC8-FEFF45CA85E6}" type="pres">
      <dgm:prSet presAssocID="{FC3A48F3-C2D3-44A6-A16A-C25983712AEF}" presName="parentText" presStyleLbl="alignNode1" presStyleIdx="0" presStyleCnt="6" custLinFactNeighborX="3859" custLinFactNeighborY="31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E58FB-9A9C-4F83-BC3E-4594E22B81D1}" type="pres">
      <dgm:prSet presAssocID="{FC3A48F3-C2D3-44A6-A16A-C25983712AEF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CD1872-9264-454B-A1D6-96C39DAE4BB5}" type="pres">
      <dgm:prSet presAssocID="{DA185F17-320A-41C2-9731-9A738574F018}" presName="sp" presStyleCnt="0"/>
      <dgm:spPr/>
    </dgm:pt>
    <dgm:pt modelId="{0AA19D14-23AD-4CEA-8650-269E228E886F}" type="pres">
      <dgm:prSet presAssocID="{2E451E85-268D-430A-8BCC-B816DC1533A9}" presName="composite" presStyleCnt="0"/>
      <dgm:spPr/>
    </dgm:pt>
    <dgm:pt modelId="{538DAED4-7B49-4F32-B821-4D5AA199D096}" type="pres">
      <dgm:prSet presAssocID="{2E451E85-268D-430A-8BCC-B816DC1533A9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D4BC82-EF10-43E6-BD64-09F46116AF89}" type="pres">
      <dgm:prSet presAssocID="{2E451E85-268D-430A-8BCC-B816DC1533A9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0137B-F611-49CC-A3B1-DAEEA9D0FB4C}" type="pres">
      <dgm:prSet presAssocID="{161DCDCE-342F-4E10-9C5A-F9F2DF67D5C4}" presName="sp" presStyleCnt="0"/>
      <dgm:spPr/>
    </dgm:pt>
    <dgm:pt modelId="{FA1A368F-9927-449F-8F05-CA531D6E2154}" type="pres">
      <dgm:prSet presAssocID="{B638D8D8-F795-4934-8189-6FEE4CA57532}" presName="composite" presStyleCnt="0"/>
      <dgm:spPr/>
    </dgm:pt>
    <dgm:pt modelId="{D105152F-1AE2-4055-BD88-A18636499FFA}" type="pres">
      <dgm:prSet presAssocID="{B638D8D8-F795-4934-8189-6FEE4CA57532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DB3FEF-8D6E-43E6-9F21-9C5F7AF4370A}" type="pres">
      <dgm:prSet presAssocID="{B638D8D8-F795-4934-8189-6FEE4CA57532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62CA2B-9974-4C40-8945-63EC2EFB378E}" type="pres">
      <dgm:prSet presAssocID="{6576E2F8-028D-4476-9A81-3BE759339D48}" presName="sp" presStyleCnt="0"/>
      <dgm:spPr/>
    </dgm:pt>
    <dgm:pt modelId="{26D32553-3759-4F64-A99B-9148F0E20E97}" type="pres">
      <dgm:prSet presAssocID="{E983B647-5097-4C57-9D83-681D739990D6}" presName="composite" presStyleCnt="0"/>
      <dgm:spPr/>
    </dgm:pt>
    <dgm:pt modelId="{93A07D60-1A0C-4166-8CE9-A4AB0274C6FC}" type="pres">
      <dgm:prSet presAssocID="{E983B647-5097-4C57-9D83-681D739990D6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F1B46-C744-4E16-A56E-CFE4834B6109}" type="pres">
      <dgm:prSet presAssocID="{E983B647-5097-4C57-9D83-681D739990D6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9D935-2DD7-4465-ABD1-59D5BDB677E8}" type="pres">
      <dgm:prSet presAssocID="{00914596-14CF-4256-B21A-05E752A32182}" presName="sp" presStyleCnt="0"/>
      <dgm:spPr/>
    </dgm:pt>
    <dgm:pt modelId="{AF37F6EE-8A98-4562-858E-5D556849B7AF}" type="pres">
      <dgm:prSet presAssocID="{3FF9918B-918B-403E-B327-62ADAD5EDD15}" presName="composite" presStyleCnt="0"/>
      <dgm:spPr/>
    </dgm:pt>
    <dgm:pt modelId="{AC0E030B-BBD3-4A04-A0EF-31130457F45B}" type="pres">
      <dgm:prSet presAssocID="{3FF9918B-918B-403E-B327-62ADAD5EDD15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C72263-0D5F-4A5C-8B07-E0F8975D5FE2}" type="pres">
      <dgm:prSet presAssocID="{3FF9918B-918B-403E-B327-62ADAD5EDD15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F11F9-D230-406E-9271-695C8BE6CE52}" type="pres">
      <dgm:prSet presAssocID="{B0A3BA02-C7C2-41C5-A1C2-1CB65EF7EEB6}" presName="sp" presStyleCnt="0"/>
      <dgm:spPr/>
    </dgm:pt>
    <dgm:pt modelId="{91EE78A6-A415-4973-B688-85AF88F1CD67}" type="pres">
      <dgm:prSet presAssocID="{68748DAA-5978-4E15-AF87-FCB992B521D5}" presName="composite" presStyleCnt="0"/>
      <dgm:spPr/>
    </dgm:pt>
    <dgm:pt modelId="{40E1D1F5-36F9-4864-8458-47143FCC0328}" type="pres">
      <dgm:prSet presAssocID="{68748DAA-5978-4E15-AF87-FCB992B521D5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FB6FE-FBC3-422B-948A-501F1E23CCAD}" type="pres">
      <dgm:prSet presAssocID="{68748DAA-5978-4E15-AF87-FCB992B521D5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B5F46F-BCC4-4BCA-AAC2-65A870AF114C}" srcId="{FC3A48F3-C2D3-44A6-A16A-C25983712AEF}" destId="{F2461FE1-4844-404A-992A-FD63B6F947F3}" srcOrd="0" destOrd="0" parTransId="{B96D0DAD-6EA5-4041-8D6F-4B6469C58011}" sibTransId="{4803EA15-C6FC-4E41-A07B-A8EF32232638}"/>
    <dgm:cxn modelId="{5453109E-8C74-4CD5-ABBA-D98BCD4E6D51}" srcId="{18402088-369F-4AF6-9A2F-D36C339D39C9}" destId="{68748DAA-5978-4E15-AF87-FCB992B521D5}" srcOrd="5" destOrd="0" parTransId="{F23D8B2B-1440-45DB-869B-C168942E4305}" sibTransId="{A2D75787-080A-4747-8B90-64B2EB3644E7}"/>
    <dgm:cxn modelId="{BA29152E-BEC4-4857-89F7-7BA139A75684}" srcId="{18402088-369F-4AF6-9A2F-D36C339D39C9}" destId="{FC3A48F3-C2D3-44A6-A16A-C25983712AEF}" srcOrd="0" destOrd="0" parTransId="{55DCC0E1-26B5-4FC5-AC4A-CC3DD56A034E}" sibTransId="{DA185F17-320A-41C2-9731-9A738574F018}"/>
    <dgm:cxn modelId="{FCB09996-FACB-45A6-BD48-A11A43925696}" type="presOf" srcId="{3FF9918B-918B-403E-B327-62ADAD5EDD15}" destId="{AC0E030B-BBD3-4A04-A0EF-31130457F45B}" srcOrd="0" destOrd="0" presId="urn:microsoft.com/office/officeart/2005/8/layout/chevron2"/>
    <dgm:cxn modelId="{9DD576AA-9DD9-47DC-9059-97C6EF31D46D}" type="presOf" srcId="{FC3A48F3-C2D3-44A6-A16A-C25983712AEF}" destId="{85165CF5-583A-4A8C-BCC8-FEFF45CA85E6}" srcOrd="0" destOrd="0" presId="urn:microsoft.com/office/officeart/2005/8/layout/chevron2"/>
    <dgm:cxn modelId="{AFE576DA-1741-4A5E-8577-1DE714FF8BB7}" srcId="{18402088-369F-4AF6-9A2F-D36C339D39C9}" destId="{3FF9918B-918B-403E-B327-62ADAD5EDD15}" srcOrd="4" destOrd="0" parTransId="{29EFB886-7AA3-4A1D-AF78-19646ABF82C4}" sibTransId="{B0A3BA02-C7C2-41C5-A1C2-1CB65EF7EEB6}"/>
    <dgm:cxn modelId="{8D7A3A7E-C404-4F4B-BB2D-3C541D2230AF}" srcId="{3FF9918B-918B-403E-B327-62ADAD5EDD15}" destId="{33D78680-8E34-4D7B-B25C-321AD81BEF27}" srcOrd="0" destOrd="0" parTransId="{214EC567-A91E-4416-B094-4D2540ECF9CD}" sibTransId="{8E6EE3B1-8EAA-415F-911D-7A5B44590169}"/>
    <dgm:cxn modelId="{121DDF12-598F-493A-A627-3779C980DD5A}" type="presOf" srcId="{33D78680-8E34-4D7B-B25C-321AD81BEF27}" destId="{7FC72263-0D5F-4A5C-8B07-E0F8975D5FE2}" srcOrd="0" destOrd="0" presId="urn:microsoft.com/office/officeart/2005/8/layout/chevron2"/>
    <dgm:cxn modelId="{79E51F44-77AA-4031-AE51-DC31F97CD87B}" srcId="{18402088-369F-4AF6-9A2F-D36C339D39C9}" destId="{2E451E85-268D-430A-8BCC-B816DC1533A9}" srcOrd="1" destOrd="0" parTransId="{75D85D2C-7094-4CF7-9E58-8656D02FB5F2}" sibTransId="{161DCDCE-342F-4E10-9C5A-F9F2DF67D5C4}"/>
    <dgm:cxn modelId="{1871450A-C1C8-42B9-8448-F6B65CA2BD13}" type="presOf" srcId="{68748DAA-5978-4E15-AF87-FCB992B521D5}" destId="{40E1D1F5-36F9-4864-8458-47143FCC0328}" srcOrd="0" destOrd="0" presId="urn:microsoft.com/office/officeart/2005/8/layout/chevron2"/>
    <dgm:cxn modelId="{5EF0D712-6854-4BFE-9141-64E1C11EB3B6}" type="presOf" srcId="{F2461FE1-4844-404A-992A-FD63B6F947F3}" destId="{341E58FB-9A9C-4F83-BC3E-4594E22B81D1}" srcOrd="0" destOrd="0" presId="urn:microsoft.com/office/officeart/2005/8/layout/chevron2"/>
    <dgm:cxn modelId="{0EC925DB-6590-4850-945B-1B27440EF59A}" srcId="{B638D8D8-F795-4934-8189-6FEE4CA57532}" destId="{CD5384C1-2D83-48CB-8B67-A92A8E1454BE}" srcOrd="0" destOrd="0" parTransId="{686F3876-60BC-4813-A99E-CBCB39B2E050}" sibTransId="{D143980B-C9EA-415A-AAEF-C26E279A0AE3}"/>
    <dgm:cxn modelId="{CAD39324-2648-4706-8071-5374FEE73241}" srcId="{68748DAA-5978-4E15-AF87-FCB992B521D5}" destId="{6DD80CD8-AB35-487D-9053-43ACBF6C49DF}" srcOrd="0" destOrd="0" parTransId="{E694A2B0-4C0E-4BE5-A57C-001C1995BE35}" sibTransId="{DD67A8F2-2D05-46F4-AEBE-810A9506A5E6}"/>
    <dgm:cxn modelId="{27298F5C-3073-441D-B84A-22C229E1B51C}" type="presOf" srcId="{18402088-369F-4AF6-9A2F-D36C339D39C9}" destId="{2C8DBCCA-C078-441E-AE9B-DD798B430CF5}" srcOrd="0" destOrd="0" presId="urn:microsoft.com/office/officeart/2005/8/layout/chevron2"/>
    <dgm:cxn modelId="{C8431E0B-9FD6-4CA6-97EF-380CF05FB8C5}" type="presOf" srcId="{CD5384C1-2D83-48CB-8B67-A92A8E1454BE}" destId="{BFDB3FEF-8D6E-43E6-9F21-9C5F7AF4370A}" srcOrd="0" destOrd="0" presId="urn:microsoft.com/office/officeart/2005/8/layout/chevron2"/>
    <dgm:cxn modelId="{8F0FE681-00E9-4549-A4D4-A8455CF2018E}" srcId="{18402088-369F-4AF6-9A2F-D36C339D39C9}" destId="{B638D8D8-F795-4934-8189-6FEE4CA57532}" srcOrd="2" destOrd="0" parTransId="{201BCC0B-F311-4927-A67F-58778BDB6A95}" sibTransId="{6576E2F8-028D-4476-9A81-3BE759339D48}"/>
    <dgm:cxn modelId="{017EAB40-2727-4A04-8FFF-B9E659A36861}" srcId="{E983B647-5097-4C57-9D83-681D739990D6}" destId="{92FA3739-D690-4BA6-B506-AFD45279C954}" srcOrd="0" destOrd="0" parTransId="{31668E2C-C3BB-49EF-AEC0-C4A5174CA217}" sibTransId="{085CE920-F957-4E66-A781-138B42D8046A}"/>
    <dgm:cxn modelId="{99205CFF-52FB-4644-9C5B-41A5F4331914}" type="presOf" srcId="{E983B647-5097-4C57-9D83-681D739990D6}" destId="{93A07D60-1A0C-4166-8CE9-A4AB0274C6FC}" srcOrd="0" destOrd="0" presId="urn:microsoft.com/office/officeart/2005/8/layout/chevron2"/>
    <dgm:cxn modelId="{B5678DDA-E434-48A7-A464-56315AB1BA31}" type="presOf" srcId="{E0036484-507B-4A9E-B9A8-FD6D6E237F86}" destId="{EFD4BC82-EF10-43E6-BD64-09F46116AF89}" srcOrd="0" destOrd="0" presId="urn:microsoft.com/office/officeart/2005/8/layout/chevron2"/>
    <dgm:cxn modelId="{9D7AAE86-3F25-4F44-9634-CD178489B687}" type="presOf" srcId="{B638D8D8-F795-4934-8189-6FEE4CA57532}" destId="{D105152F-1AE2-4055-BD88-A18636499FFA}" srcOrd="0" destOrd="0" presId="urn:microsoft.com/office/officeart/2005/8/layout/chevron2"/>
    <dgm:cxn modelId="{20CFA469-D0E5-4964-ABA5-D25873032D5F}" type="presOf" srcId="{92FA3739-D690-4BA6-B506-AFD45279C954}" destId="{080F1B46-C744-4E16-A56E-CFE4834B6109}" srcOrd="0" destOrd="0" presId="urn:microsoft.com/office/officeart/2005/8/layout/chevron2"/>
    <dgm:cxn modelId="{C2C0F725-092F-418B-A16B-07E8565A973B}" type="presOf" srcId="{2E451E85-268D-430A-8BCC-B816DC1533A9}" destId="{538DAED4-7B49-4F32-B821-4D5AA199D096}" srcOrd="0" destOrd="0" presId="urn:microsoft.com/office/officeart/2005/8/layout/chevron2"/>
    <dgm:cxn modelId="{309AEF65-9B4B-4AE2-A603-A8A9E5A1F3B3}" type="presOf" srcId="{6DD80CD8-AB35-487D-9053-43ACBF6C49DF}" destId="{C45FB6FE-FBC3-422B-948A-501F1E23CCAD}" srcOrd="0" destOrd="0" presId="urn:microsoft.com/office/officeart/2005/8/layout/chevron2"/>
    <dgm:cxn modelId="{DEC93D0A-C067-4068-87E4-EA1BCAF9CD03}" srcId="{2E451E85-268D-430A-8BCC-B816DC1533A9}" destId="{E0036484-507B-4A9E-B9A8-FD6D6E237F86}" srcOrd="0" destOrd="0" parTransId="{1128798B-95F8-4E1C-A27B-F432DDF85FB1}" sibTransId="{19146BCE-11D1-4992-BEA7-69F1D0BB32C3}"/>
    <dgm:cxn modelId="{AB1DD04B-4264-4AF4-8B63-0776310B3907}" srcId="{18402088-369F-4AF6-9A2F-D36C339D39C9}" destId="{E983B647-5097-4C57-9D83-681D739990D6}" srcOrd="3" destOrd="0" parTransId="{940F90F4-453E-4AA1-A615-85C527CD0D93}" sibTransId="{00914596-14CF-4256-B21A-05E752A32182}"/>
    <dgm:cxn modelId="{185029C7-19F5-449A-BDCC-5B6928F979B6}" type="presParOf" srcId="{2C8DBCCA-C078-441E-AE9B-DD798B430CF5}" destId="{12574FAD-8EBC-4A90-A9B1-770E91E019F3}" srcOrd="0" destOrd="0" presId="urn:microsoft.com/office/officeart/2005/8/layout/chevron2"/>
    <dgm:cxn modelId="{D782AF4D-8F0F-4967-A8F4-89BE1ED8A8CA}" type="presParOf" srcId="{12574FAD-8EBC-4A90-A9B1-770E91E019F3}" destId="{85165CF5-583A-4A8C-BCC8-FEFF45CA85E6}" srcOrd="0" destOrd="0" presId="urn:microsoft.com/office/officeart/2005/8/layout/chevron2"/>
    <dgm:cxn modelId="{33689467-0521-4F13-B73E-DD00A7D2A4AC}" type="presParOf" srcId="{12574FAD-8EBC-4A90-A9B1-770E91E019F3}" destId="{341E58FB-9A9C-4F83-BC3E-4594E22B81D1}" srcOrd="1" destOrd="0" presId="urn:microsoft.com/office/officeart/2005/8/layout/chevron2"/>
    <dgm:cxn modelId="{EDBEBC0D-82AD-4226-B07F-48810B4F6F19}" type="presParOf" srcId="{2C8DBCCA-C078-441E-AE9B-DD798B430CF5}" destId="{F4CD1872-9264-454B-A1D6-96C39DAE4BB5}" srcOrd="1" destOrd="0" presId="urn:microsoft.com/office/officeart/2005/8/layout/chevron2"/>
    <dgm:cxn modelId="{639E5D62-9284-4C62-B48C-FE2501D7C90D}" type="presParOf" srcId="{2C8DBCCA-C078-441E-AE9B-DD798B430CF5}" destId="{0AA19D14-23AD-4CEA-8650-269E228E886F}" srcOrd="2" destOrd="0" presId="urn:microsoft.com/office/officeart/2005/8/layout/chevron2"/>
    <dgm:cxn modelId="{242F2DAC-7B01-4B73-83B3-F845B225F0CA}" type="presParOf" srcId="{0AA19D14-23AD-4CEA-8650-269E228E886F}" destId="{538DAED4-7B49-4F32-B821-4D5AA199D096}" srcOrd="0" destOrd="0" presId="urn:microsoft.com/office/officeart/2005/8/layout/chevron2"/>
    <dgm:cxn modelId="{95B903D4-FC80-45F5-B48D-45E7AE790D0C}" type="presParOf" srcId="{0AA19D14-23AD-4CEA-8650-269E228E886F}" destId="{EFD4BC82-EF10-43E6-BD64-09F46116AF89}" srcOrd="1" destOrd="0" presId="urn:microsoft.com/office/officeart/2005/8/layout/chevron2"/>
    <dgm:cxn modelId="{A0C97548-D0F1-4D06-8FE2-B796BDEFB76B}" type="presParOf" srcId="{2C8DBCCA-C078-441E-AE9B-DD798B430CF5}" destId="{A050137B-F611-49CC-A3B1-DAEEA9D0FB4C}" srcOrd="3" destOrd="0" presId="urn:microsoft.com/office/officeart/2005/8/layout/chevron2"/>
    <dgm:cxn modelId="{395171B1-AB24-4304-8409-55D1222682C8}" type="presParOf" srcId="{2C8DBCCA-C078-441E-AE9B-DD798B430CF5}" destId="{FA1A368F-9927-449F-8F05-CA531D6E2154}" srcOrd="4" destOrd="0" presId="urn:microsoft.com/office/officeart/2005/8/layout/chevron2"/>
    <dgm:cxn modelId="{9A76D558-39B6-436C-A4ED-9038473E49EA}" type="presParOf" srcId="{FA1A368F-9927-449F-8F05-CA531D6E2154}" destId="{D105152F-1AE2-4055-BD88-A18636499FFA}" srcOrd="0" destOrd="0" presId="urn:microsoft.com/office/officeart/2005/8/layout/chevron2"/>
    <dgm:cxn modelId="{B7A7FBF8-6EC2-4AE3-9B28-D53B79C2AA06}" type="presParOf" srcId="{FA1A368F-9927-449F-8F05-CA531D6E2154}" destId="{BFDB3FEF-8D6E-43E6-9F21-9C5F7AF4370A}" srcOrd="1" destOrd="0" presId="urn:microsoft.com/office/officeart/2005/8/layout/chevron2"/>
    <dgm:cxn modelId="{6B1EE13C-0A59-4DA1-9E5B-13BD8B4FAC6B}" type="presParOf" srcId="{2C8DBCCA-C078-441E-AE9B-DD798B430CF5}" destId="{AB62CA2B-9974-4C40-8945-63EC2EFB378E}" srcOrd="5" destOrd="0" presId="urn:microsoft.com/office/officeart/2005/8/layout/chevron2"/>
    <dgm:cxn modelId="{F8BB3034-1581-49C0-BC2F-16547708F828}" type="presParOf" srcId="{2C8DBCCA-C078-441E-AE9B-DD798B430CF5}" destId="{26D32553-3759-4F64-A99B-9148F0E20E97}" srcOrd="6" destOrd="0" presId="urn:microsoft.com/office/officeart/2005/8/layout/chevron2"/>
    <dgm:cxn modelId="{5CE12A90-B0BF-4F42-9DE4-9A7128EDC84B}" type="presParOf" srcId="{26D32553-3759-4F64-A99B-9148F0E20E97}" destId="{93A07D60-1A0C-4166-8CE9-A4AB0274C6FC}" srcOrd="0" destOrd="0" presId="urn:microsoft.com/office/officeart/2005/8/layout/chevron2"/>
    <dgm:cxn modelId="{1F2DA1AB-9263-4008-9C30-F1411DEFABDB}" type="presParOf" srcId="{26D32553-3759-4F64-A99B-9148F0E20E97}" destId="{080F1B46-C744-4E16-A56E-CFE4834B6109}" srcOrd="1" destOrd="0" presId="urn:microsoft.com/office/officeart/2005/8/layout/chevron2"/>
    <dgm:cxn modelId="{37965BBF-3615-401D-B2D9-73117528B835}" type="presParOf" srcId="{2C8DBCCA-C078-441E-AE9B-DD798B430CF5}" destId="{FB19D935-2DD7-4465-ABD1-59D5BDB677E8}" srcOrd="7" destOrd="0" presId="urn:microsoft.com/office/officeart/2005/8/layout/chevron2"/>
    <dgm:cxn modelId="{38452AC1-4CD9-43F5-9FBC-0407910257D8}" type="presParOf" srcId="{2C8DBCCA-C078-441E-AE9B-DD798B430CF5}" destId="{AF37F6EE-8A98-4562-858E-5D556849B7AF}" srcOrd="8" destOrd="0" presId="urn:microsoft.com/office/officeart/2005/8/layout/chevron2"/>
    <dgm:cxn modelId="{F6FF3B6E-45AE-45E0-8D82-0E5CAF2D426B}" type="presParOf" srcId="{AF37F6EE-8A98-4562-858E-5D556849B7AF}" destId="{AC0E030B-BBD3-4A04-A0EF-31130457F45B}" srcOrd="0" destOrd="0" presId="urn:microsoft.com/office/officeart/2005/8/layout/chevron2"/>
    <dgm:cxn modelId="{FAEF3C76-9DBA-4EAE-B1CF-B6F31CAD0234}" type="presParOf" srcId="{AF37F6EE-8A98-4562-858E-5D556849B7AF}" destId="{7FC72263-0D5F-4A5C-8B07-E0F8975D5FE2}" srcOrd="1" destOrd="0" presId="urn:microsoft.com/office/officeart/2005/8/layout/chevron2"/>
    <dgm:cxn modelId="{A4155C10-0F06-491D-ACFE-AB1F94D55205}" type="presParOf" srcId="{2C8DBCCA-C078-441E-AE9B-DD798B430CF5}" destId="{EF3F11F9-D230-406E-9271-695C8BE6CE52}" srcOrd="9" destOrd="0" presId="urn:microsoft.com/office/officeart/2005/8/layout/chevron2"/>
    <dgm:cxn modelId="{EB1F2FFF-F21E-43A0-88EB-697F36410116}" type="presParOf" srcId="{2C8DBCCA-C078-441E-AE9B-DD798B430CF5}" destId="{91EE78A6-A415-4973-B688-85AF88F1CD67}" srcOrd="10" destOrd="0" presId="urn:microsoft.com/office/officeart/2005/8/layout/chevron2"/>
    <dgm:cxn modelId="{9439F6A4-5140-4AAF-8768-F96F53CABF5C}" type="presParOf" srcId="{91EE78A6-A415-4973-B688-85AF88F1CD67}" destId="{40E1D1F5-36F9-4864-8458-47143FCC0328}" srcOrd="0" destOrd="0" presId="urn:microsoft.com/office/officeart/2005/8/layout/chevron2"/>
    <dgm:cxn modelId="{2685E141-37F0-498B-8128-5AD549205613}" type="presParOf" srcId="{91EE78A6-A415-4973-B688-85AF88F1CD67}" destId="{C45FB6FE-FBC3-422B-948A-501F1E23CCA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1135F8-318F-498A-878B-56E30DBEE77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0"/>
      <dgm:spPr/>
    </dgm:pt>
    <dgm:pt modelId="{627502F0-D230-47FA-B20F-019124C34968}" type="pres">
      <dgm:prSet presAssocID="{ED1135F8-318F-498A-878B-56E30DBEE77C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5B13D816-A770-467D-914C-C3BE86078C98}" type="presOf" srcId="{ED1135F8-318F-498A-878B-56E30DBEE77C}" destId="{627502F0-D230-47FA-B20F-019124C34968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96C64-263B-4F6F-A6F2-CA46B16B0739}">
      <dsp:nvSpPr>
        <dsp:cNvPr id="0" name=""/>
        <dsp:cNvSpPr/>
      </dsp:nvSpPr>
      <dsp:spPr>
        <a:xfrm>
          <a:off x="0" y="144017"/>
          <a:ext cx="9505056" cy="27092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" pitchFamily="34" charset="0"/>
              <a:cs typeface="Arial" pitchFamily="34" charset="0"/>
            </a:rPr>
            <a:t>Требования к конструкции и исполнению изделия, если это не является необходимым для достижения     целей принятия ТР;</a:t>
          </a:r>
          <a:endParaRPr lang="ru-RU" sz="3200" b="1" kern="1200" dirty="0"/>
        </a:p>
      </dsp:txBody>
      <dsp:txXfrm>
        <a:off x="132256" y="276273"/>
        <a:ext cx="9240544" cy="2444769"/>
      </dsp:txXfrm>
    </dsp:sp>
    <dsp:sp modelId="{1598F336-0A4C-43C1-9E06-F874EC995F59}">
      <dsp:nvSpPr>
        <dsp:cNvPr id="0" name=""/>
        <dsp:cNvSpPr/>
      </dsp:nvSpPr>
      <dsp:spPr>
        <a:xfrm>
          <a:off x="0" y="3068240"/>
          <a:ext cx="9505056" cy="2709281"/>
        </a:xfrm>
        <a:prstGeom prst="roundRect">
          <a:avLst/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Требования к продукции, причиняющей вред жизни и здоровью граждан в результате накопления вредных факторов в процессе длительного использования  продукции, когда невозможно определить степень допустимого риска.</a:t>
          </a:r>
          <a:endParaRPr lang="ru-RU" sz="2800" b="1" kern="1200" dirty="0"/>
        </a:p>
      </dsp:txBody>
      <dsp:txXfrm>
        <a:off x="132256" y="3200496"/>
        <a:ext cx="9240544" cy="2444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65CF5-583A-4A8C-BCC8-FEFF45CA85E6}">
      <dsp:nvSpPr>
        <dsp:cNvPr id="0" name=""/>
        <dsp:cNvSpPr/>
      </dsp:nvSpPr>
      <dsp:spPr>
        <a:xfrm rot="5400000">
          <a:off x="-134060" y="204342"/>
          <a:ext cx="1090033" cy="76302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</a:t>
          </a:r>
          <a:endParaRPr lang="ru-RU" sz="2100" kern="1200" dirty="0"/>
        </a:p>
      </dsp:txBody>
      <dsp:txXfrm rot="-5400000">
        <a:off x="29446" y="422349"/>
        <a:ext cx="763023" cy="327010"/>
      </dsp:txXfrm>
    </dsp:sp>
    <dsp:sp modelId="{341E58FB-9A9C-4F83-BC3E-4594E22B81D1}">
      <dsp:nvSpPr>
        <dsp:cNvPr id="0" name=""/>
        <dsp:cNvSpPr/>
      </dsp:nvSpPr>
      <dsp:spPr>
        <a:xfrm rot="5400000">
          <a:off x="5099330" y="-4329903"/>
          <a:ext cx="708522" cy="9381136"/>
        </a:xfrm>
        <a:prstGeom prst="round2Same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проводить в ходе мероприятий по государственному контролю (надзору) разъяснительную работу по применению законодательства о техническом регулировании, информировать о существующих технических регламентах;</a:t>
          </a:r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 rot="-5400000">
        <a:off x="763024" y="40990"/>
        <a:ext cx="9346549" cy="639348"/>
      </dsp:txXfrm>
    </dsp:sp>
    <dsp:sp modelId="{538DAED4-7B49-4F32-B821-4D5AA199D096}">
      <dsp:nvSpPr>
        <dsp:cNvPr id="0" name=""/>
        <dsp:cNvSpPr/>
      </dsp:nvSpPr>
      <dsp:spPr>
        <a:xfrm rot="5400000">
          <a:off x="-163505" y="1163781"/>
          <a:ext cx="1090033" cy="76302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</a:t>
          </a:r>
          <a:endParaRPr lang="ru-RU" sz="2100" kern="1200" dirty="0"/>
        </a:p>
      </dsp:txBody>
      <dsp:txXfrm rot="-5400000">
        <a:off x="1" y="1381788"/>
        <a:ext cx="763023" cy="327010"/>
      </dsp:txXfrm>
    </dsp:sp>
    <dsp:sp modelId="{EFD4BC82-EF10-43E6-BD64-09F46116AF89}">
      <dsp:nvSpPr>
        <dsp:cNvPr id="0" name=""/>
        <dsp:cNvSpPr/>
      </dsp:nvSpPr>
      <dsp:spPr>
        <a:xfrm rot="5400000">
          <a:off x="5099330" y="-3336030"/>
          <a:ext cx="708522" cy="9381136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соблюдать коммерческую тайну и иную охраняемую законом тайну;</a:t>
          </a: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 rot="-5400000">
        <a:off x="763024" y="1034863"/>
        <a:ext cx="9346549" cy="639348"/>
      </dsp:txXfrm>
    </dsp:sp>
    <dsp:sp modelId="{D105152F-1AE2-4055-BD88-A18636499FFA}">
      <dsp:nvSpPr>
        <dsp:cNvPr id="0" name=""/>
        <dsp:cNvSpPr/>
      </dsp:nvSpPr>
      <dsp:spPr>
        <a:xfrm rot="5400000">
          <a:off x="-163505" y="2157654"/>
          <a:ext cx="1090033" cy="76302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</a:t>
          </a:r>
          <a:endParaRPr lang="ru-RU" sz="2100" kern="1200" dirty="0"/>
        </a:p>
      </dsp:txBody>
      <dsp:txXfrm rot="-5400000">
        <a:off x="1" y="2375661"/>
        <a:ext cx="763023" cy="327010"/>
      </dsp:txXfrm>
    </dsp:sp>
    <dsp:sp modelId="{BFDB3FEF-8D6E-43E6-9F21-9C5F7AF4370A}">
      <dsp:nvSpPr>
        <dsp:cNvPr id="0" name=""/>
        <dsp:cNvSpPr/>
      </dsp:nvSpPr>
      <dsp:spPr>
        <a:xfrm rot="5400000">
          <a:off x="5099330" y="-2342157"/>
          <a:ext cx="708522" cy="9381136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соблюдать порядок осуществления мероприятий по государственному контролю (надзору) и оформления результатов таких мероприятий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 rot="-5400000">
        <a:off x="763024" y="2028736"/>
        <a:ext cx="9346549" cy="639348"/>
      </dsp:txXfrm>
    </dsp:sp>
    <dsp:sp modelId="{93A07D60-1A0C-4166-8CE9-A4AB0274C6FC}">
      <dsp:nvSpPr>
        <dsp:cNvPr id="0" name=""/>
        <dsp:cNvSpPr/>
      </dsp:nvSpPr>
      <dsp:spPr>
        <a:xfrm rot="5400000">
          <a:off x="-163505" y="3151527"/>
          <a:ext cx="1090033" cy="76302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</a:t>
          </a:r>
          <a:endParaRPr lang="ru-RU" sz="2100" kern="1200" dirty="0"/>
        </a:p>
      </dsp:txBody>
      <dsp:txXfrm rot="-5400000">
        <a:off x="1" y="3369534"/>
        <a:ext cx="763023" cy="327010"/>
      </dsp:txXfrm>
    </dsp:sp>
    <dsp:sp modelId="{080F1B46-C744-4E16-A56E-CFE4834B6109}">
      <dsp:nvSpPr>
        <dsp:cNvPr id="0" name=""/>
        <dsp:cNvSpPr/>
      </dsp:nvSpPr>
      <dsp:spPr>
        <a:xfrm rot="5400000">
          <a:off x="5099330" y="-1348284"/>
          <a:ext cx="708522" cy="9381136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принимать на основании результатов мероприятий по государственному контролю (надзору) меры по устранению последствий нарушений требований технических регламентов;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 rot="-5400000">
        <a:off x="763024" y="3022609"/>
        <a:ext cx="9346549" cy="639348"/>
      </dsp:txXfrm>
    </dsp:sp>
    <dsp:sp modelId="{AC0E030B-BBD3-4A04-A0EF-31130457F45B}">
      <dsp:nvSpPr>
        <dsp:cNvPr id="0" name=""/>
        <dsp:cNvSpPr/>
      </dsp:nvSpPr>
      <dsp:spPr>
        <a:xfrm rot="5400000">
          <a:off x="-163505" y="4145400"/>
          <a:ext cx="1090033" cy="763023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5</a:t>
          </a:r>
          <a:endParaRPr lang="ru-RU" sz="2100" kern="1200" dirty="0"/>
        </a:p>
      </dsp:txBody>
      <dsp:txXfrm rot="-5400000">
        <a:off x="1" y="4363407"/>
        <a:ext cx="763023" cy="327010"/>
      </dsp:txXfrm>
    </dsp:sp>
    <dsp:sp modelId="{7FC72263-0D5F-4A5C-8B07-E0F8975D5FE2}">
      <dsp:nvSpPr>
        <dsp:cNvPr id="0" name=""/>
        <dsp:cNvSpPr/>
      </dsp:nvSpPr>
      <dsp:spPr>
        <a:xfrm rot="5400000">
          <a:off x="5099330" y="-354411"/>
          <a:ext cx="708522" cy="9381136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направлять информацию о несоответствии продукции требованиям технических регламентов в соответствии с положениями главы 7 Закона;</a:t>
          </a:r>
        </a:p>
        <a:p>
          <a:pPr marL="57150" lvl="1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 rot="-5400000">
        <a:off x="763024" y="4016482"/>
        <a:ext cx="9346549" cy="639348"/>
      </dsp:txXfrm>
    </dsp:sp>
    <dsp:sp modelId="{40E1D1F5-36F9-4864-8458-47143FCC0328}">
      <dsp:nvSpPr>
        <dsp:cNvPr id="0" name=""/>
        <dsp:cNvSpPr/>
      </dsp:nvSpPr>
      <dsp:spPr>
        <a:xfrm rot="5400000">
          <a:off x="-163505" y="5139273"/>
          <a:ext cx="1090033" cy="76302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6</a:t>
          </a:r>
          <a:endParaRPr lang="ru-RU" sz="2100" kern="1200" dirty="0"/>
        </a:p>
      </dsp:txBody>
      <dsp:txXfrm rot="-5400000">
        <a:off x="1" y="5357280"/>
        <a:ext cx="763023" cy="327010"/>
      </dsp:txXfrm>
    </dsp:sp>
    <dsp:sp modelId="{C45FB6FE-FBC3-422B-948A-501F1E23CCAD}">
      <dsp:nvSpPr>
        <dsp:cNvPr id="0" name=""/>
        <dsp:cNvSpPr/>
      </dsp:nvSpPr>
      <dsp:spPr>
        <a:xfrm rot="5400000">
          <a:off x="5099330" y="639461"/>
          <a:ext cx="708522" cy="9381136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осуществлять другие предусмотренные законодательством полномочия</a:t>
          </a:r>
          <a:r>
            <a:rPr lang="ru-RU" sz="1800" kern="1200" dirty="0" smtClean="0"/>
            <a:t>.</a:t>
          </a:r>
        </a:p>
        <a:p>
          <a:pPr marL="57150" lvl="1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 rot="-5400000">
        <a:off x="763024" y="5010355"/>
        <a:ext cx="9346549" cy="6393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5C42A-999F-4BD5-B65E-7D47F9051397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D0B54-7704-411E-9230-1EA3CC3AA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352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539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077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5617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155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2694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1232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772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8310" algn="l" defTabSz="109707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334031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Ратификация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(лат.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ratificatio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ratus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— решённый, утверждённый +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facere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— делать) — процесс придания юридической силы документу (например, договору) путём утверждения его соответствующим органом...</a:t>
            </a:r>
            <a:endParaRPr 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135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71387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8587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2110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270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12171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58440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166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2416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35F5D00-88EF-46BB-8CCD-791546DE54F6}" type="slidenum">
              <a:rPr lang="ru-RU" sz="1200" smtClean="0"/>
              <a:pPr eaLnBrk="1" hangingPunct="1"/>
              <a:t>12</a:t>
            </a:fld>
            <a:endParaRPr lang="ru-RU" sz="1200" smtClean="0"/>
          </a:p>
        </p:txBody>
      </p:sp>
    </p:spTree>
    <p:extLst>
      <p:ext uri="{BB962C8B-B14F-4D97-AF65-F5344CB8AC3E}">
        <p14:creationId xmlns:p14="http://schemas.microsoft.com/office/powerpoint/2010/main" val="4113611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575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97353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20006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97576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31339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36752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D373F9-2122-4CC5-9F48-8E1552622F7A}" type="slidenum">
              <a:rPr lang="ru-RU" sz="1200" smtClean="0"/>
              <a:pPr eaLnBrk="1" hangingPunct="1"/>
              <a:t>25</a:t>
            </a:fld>
            <a:endParaRPr lang="ru-RU" sz="1200" smtClean="0"/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54881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37286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Управлением Роспотребнадзора по Свердловской области организовано информирование всех заинтересованных лиц о фактах выявления нарушений обязательных требований, в том числе технических регламентов.</a:t>
            </a:r>
          </a:p>
          <a:p>
            <a:pPr eaLnBrk="1" hangingPunct="1"/>
            <a:r>
              <a:rPr lang="ru-RU" smtClean="0"/>
              <a:t> В результате скоординированных действий Управлений в разных субъектах РФ возможно применение эффективных мер в отношении продавца и производителя по пресечению оборота продукции, не соответствующей обязательным требованиям.</a:t>
            </a:r>
          </a:p>
        </p:txBody>
      </p:sp>
    </p:spTree>
    <p:extLst>
      <p:ext uri="{BB962C8B-B14F-4D97-AF65-F5344CB8AC3E}">
        <p14:creationId xmlns:p14="http://schemas.microsoft.com/office/powerpoint/2010/main" val="168261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122363"/>
            <a:ext cx="874395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817345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607784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1709740"/>
            <a:ext cx="88725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4589465"/>
            <a:ext cx="8872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40967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1825625"/>
            <a:ext cx="4371975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1825625"/>
            <a:ext cx="4371975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415987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365127"/>
            <a:ext cx="887253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1681163"/>
            <a:ext cx="43518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2505075"/>
            <a:ext cx="4351883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1681163"/>
            <a:ext cx="43733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2505075"/>
            <a:ext cx="4373315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777753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465658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86206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457200"/>
            <a:ext cx="3317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987427"/>
            <a:ext cx="520779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2057400"/>
            <a:ext cx="3317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312304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457200"/>
            <a:ext cx="3317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987427"/>
            <a:ext cx="520779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2057400"/>
            <a:ext cx="3317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13807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8121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365125"/>
            <a:ext cx="2218134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365125"/>
            <a:ext cx="6525816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8849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365127"/>
            <a:ext cx="88725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1825625"/>
            <a:ext cx="88725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6356352"/>
            <a:ext cx="34718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4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ivo.garant.ru/#/document/70471394/entry/0" TargetMode="External"/><Relationship Id="rId2" Type="http://schemas.openxmlformats.org/officeDocument/2006/relationships/hyperlink" Target="http://ivo.garant.ru/#/document/70471394/entry/1000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%D0%BC%D0%BE%D0%BB%D0%BE%D0%BA%D0%BE%D0%B7%D0%B0%D0%B2%D0%BE%D0%B4&amp;img_url=is.park.ru/servlets/GetDocBody?guid=035fdf3a-b551-4bf2-9d9e-3076c2587aea&amp;pos=24&amp;rpt=simage" TargetMode="External"/><Relationship Id="rId13" Type="http://schemas.openxmlformats.org/officeDocument/2006/relationships/image" Target="../media/image8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hyperlink" Target="http://images.yandex.ru/yandsearch?text=%D0%BB%D1%8E%D0%B4%D0%B8&amp;noreask=1&amp;img_url=sterlegrad.ru/uploads/posts/2011-04/1303813405_molodezh.jpg&amp;pos=26&amp;rpt=simage&amp;lr=5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3.xml"/><Relationship Id="rId10" Type="http://schemas.openxmlformats.org/officeDocument/2006/relationships/hyperlink" Target="http://images.yandex.ru/yandsearch?text=%D1%80%D0%BE%D1%81%D0%BF%D0%BE%D1%82%D1%80%D0%B5%D0%B1%D0%BD%D0%B0%D0%B4%D0%B7%D0%BE%D1%80&amp;noreask=1&amp;img_url=www.horeca.ru/kernel/images/site/trv_news/227/image.jpg&amp;pos=8&amp;rpt=simage&amp;lr=54" TargetMode="External"/><Relationship Id="rId4" Type="http://schemas.openxmlformats.org/officeDocument/2006/relationships/diagramLayout" Target="../diagrams/layout3.xml"/><Relationship Id="rId9" Type="http://schemas.openxmlformats.org/officeDocument/2006/relationships/image" Target="../media/image6.jpeg"/><Relationship Id="rId1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1062635" y="855666"/>
            <a:ext cx="8315325" cy="4371975"/>
          </a:xfrm>
          <a:prstGeom prst="flowChartAlternateProcess">
            <a:avLst/>
          </a:prstGeom>
          <a:noFill/>
          <a:ln w="762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 lIns="109708" tIns="54854" rIns="109708" bIns="54854" anchor="ctr"/>
          <a:lstStyle/>
          <a:p>
            <a:pPr algn="ctr">
              <a:defRPr/>
            </a:pPr>
            <a:endParaRPr lang="ru-RU" sz="4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3316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8092636-2858-4740-963B-56119B2FB211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6956" y="692696"/>
            <a:ext cx="964907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ТЕХНИЧЕСКИЕ </a:t>
            </a:r>
            <a:endParaRPr lang="ru-RU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РЕГЛАМЕНТЫ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1092" y="2924944"/>
            <a:ext cx="72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Группа МКС 2</a:t>
            </a:r>
          </a:p>
          <a:p>
            <a:pPr algn="ctr"/>
            <a:r>
              <a:rPr lang="ru-RU" sz="2800" dirty="0" smtClean="0"/>
              <a:t>Задание на 10.12.25</a:t>
            </a:r>
          </a:p>
          <a:p>
            <a:pPr algn="ctr"/>
            <a:r>
              <a:rPr lang="ru-RU" sz="2800" dirty="0" smtClean="0"/>
              <a:t>Ответить на вопросы на последнем слайде по материалу презентации (а не с помощью ИИ) – </a:t>
            </a:r>
            <a:r>
              <a:rPr lang="ru-RU" sz="2800" b="1" u="sng" dirty="0" smtClean="0">
                <a:solidFill>
                  <a:srgbClr val="FF0000"/>
                </a:solidFill>
              </a:rPr>
              <a:t>указывать номер слайда с ответом в скобках после ответа!!!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5604077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AutoShape 3"/>
          <p:cNvSpPr>
            <a:spLocks noChangeArrowheads="1"/>
          </p:cNvSpPr>
          <p:nvPr/>
        </p:nvSpPr>
        <p:spPr bwMode="auto">
          <a:xfrm>
            <a:off x="102940" y="0"/>
            <a:ext cx="10009112" cy="6858000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just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Технический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регламент (ТР)</a:t>
            </a:r>
            <a:r>
              <a:rPr lang="ru-RU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документ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который принят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международным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договором</a:t>
            </a: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Российской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Федерации,</a:t>
            </a:r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ратифицированным</a:t>
            </a:r>
          </a:p>
          <a:p>
            <a:pPr algn="just">
              <a:defRPr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smtClean="0">
                <a:solidFill>
                  <a:srgbClr val="002060"/>
                </a:solidFill>
              </a:rPr>
              <a:t>Ратификация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это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юридический процесс придания документу законной силы путем </a:t>
            </a:r>
          </a:p>
          <a:p>
            <a:pPr algn="just"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признания  его обеими сторонами.)</a:t>
            </a: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порядке, установленном законодательством</a:t>
            </a: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Российской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Федерации, или федеральным законом, или </a:t>
            </a:r>
            <a:b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указом Президента Российской Федерации,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</a:t>
            </a: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постановлением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Правительства Российской </a:t>
            </a:r>
            <a:b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Федерации, и устанавливает обязательные для </a:t>
            </a:r>
            <a:endParaRPr lang="ru-RU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применения и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исполнения требования к объектам </a:t>
            </a:r>
            <a:endParaRPr lang="ru-RU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технического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регулирования (продукции, в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том числе </a:t>
            </a:r>
            <a:endParaRPr lang="ru-RU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зданиям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строениям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сооружениям, процессам </a:t>
            </a:r>
            <a:endParaRPr lang="ru-RU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эксплуатации, </a:t>
            </a:r>
            <a:endParaRPr lang="ru-RU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хранения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перевозки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реализации и утилизации).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06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E806A26-42C3-421E-8313-64B072ADF928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2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94921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v01.twirpx.net/0643/06431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5"/>
          <a:stretch/>
        </p:blipFill>
        <p:spPr bwMode="auto">
          <a:xfrm>
            <a:off x="0" y="0"/>
            <a:ext cx="543153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ceps.ru/media/uploads/user/2011/12/08/tamozhenniy-soju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572" y="1372413"/>
            <a:ext cx="4267845" cy="411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9315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AutoShape 4"/>
          <p:cNvSpPr>
            <a:spLocks noChangeArrowheads="1"/>
          </p:cNvSpPr>
          <p:nvPr/>
        </p:nvSpPr>
        <p:spPr bwMode="auto">
          <a:xfrm>
            <a:off x="537568" y="338139"/>
            <a:ext cx="9470826" cy="1490663"/>
          </a:xfrm>
          <a:prstGeom prst="round1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just">
              <a:defRPr/>
            </a:pPr>
            <a:endParaRPr lang="ru-RU" dirty="0"/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791173" y="441326"/>
            <a:ext cx="8960048" cy="757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9708" tIns="54854" rIns="109708" bIns="54854">
            <a:spAutoFit/>
          </a:bodyPr>
          <a:lstStyle/>
          <a:p>
            <a:pPr indent="537111" algn="just">
              <a:spcBef>
                <a:spcPct val="50000"/>
              </a:spcBef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Технический регламент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это документ особого рода, который устанавливает обязательные требования к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 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продукции и процессам. </a:t>
            </a:r>
          </a:p>
        </p:txBody>
      </p:sp>
      <p:sp>
        <p:nvSpPr>
          <p:cNvPr id="27655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111C829-4327-491C-8927-B5B9A0222C80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4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760345" y="2642530"/>
            <a:ext cx="9021704" cy="298581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 type="none" w="sm" len="sm"/>
            <a:tailEnd type="none" w="sm" len="sm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7980" tIns="56149" rIns="107980" bIns="56149" anchor="ctr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Технический регламент может быть принят:</a:t>
            </a:r>
          </a:p>
          <a:p>
            <a:pPr algn="just">
              <a:spcBef>
                <a:spcPct val="50000"/>
              </a:spcBef>
              <a:buClr>
                <a:srgbClr val="0066FF"/>
              </a:buClr>
              <a:buSzPct val="115000"/>
              <a:buFont typeface="Webdings" pitchFamily="18" charset="2"/>
              <a:buChar char=""/>
              <a:defRPr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Федеральным законом;</a:t>
            </a:r>
          </a:p>
          <a:p>
            <a:pPr algn="just">
              <a:spcBef>
                <a:spcPct val="50000"/>
              </a:spcBef>
              <a:buClr>
                <a:srgbClr val="0066FF"/>
              </a:buClr>
              <a:buSzPct val="115000"/>
              <a:buFont typeface="Webdings" pitchFamily="18" charset="2"/>
              <a:buChar char=""/>
              <a:defRPr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Постановлением Правительства Российской Федерации;</a:t>
            </a:r>
          </a:p>
          <a:p>
            <a:pPr algn="just">
              <a:spcBef>
                <a:spcPct val="50000"/>
              </a:spcBef>
              <a:buClr>
                <a:srgbClr val="0066FF"/>
              </a:buClr>
              <a:buSzPct val="115000"/>
              <a:buFont typeface="Webdings" pitchFamily="18" charset="2"/>
              <a:buChar char=""/>
              <a:defRPr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Указом Президента Российской Федерации;</a:t>
            </a:r>
          </a:p>
          <a:p>
            <a:pPr algn="just">
              <a:spcBef>
                <a:spcPct val="50000"/>
              </a:spcBef>
              <a:buClr>
                <a:srgbClr val="0066FF"/>
              </a:buClr>
              <a:buSzPct val="115000"/>
              <a:buFont typeface="Webdings" pitchFamily="18" charset="2"/>
              <a:buChar char=""/>
              <a:defRPr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Ратифицированным международным договором. </a:t>
            </a:r>
            <a:endParaRPr lang="ru-RU" sz="2400" b="1" dirty="0">
              <a:solidFill>
                <a:srgbClr val="FFCC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5302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AutoShape 4"/>
          <p:cNvSpPr>
            <a:spLocks noChangeArrowheads="1"/>
          </p:cNvSpPr>
          <p:nvPr/>
        </p:nvSpPr>
        <p:spPr bwMode="auto">
          <a:xfrm>
            <a:off x="462980" y="596901"/>
            <a:ext cx="9577064" cy="755651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2900" b="1" dirty="0">
                <a:solidFill>
                  <a:srgbClr val="C00000"/>
                </a:solidFill>
                <a:latin typeface="Arial Black" pitchFamily="34" charset="0"/>
              </a:rPr>
              <a:t>Цели принятия технических регламентов</a:t>
            </a:r>
            <a:r>
              <a:rPr lang="ru-RU" sz="29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63493" name="AutoShape 5"/>
          <p:cNvSpPr>
            <a:spLocks noChangeArrowheads="1"/>
          </p:cNvSpPr>
          <p:nvPr/>
        </p:nvSpPr>
        <p:spPr bwMode="auto">
          <a:xfrm>
            <a:off x="4838106" y="1413006"/>
            <a:ext cx="857250" cy="609600"/>
          </a:xfrm>
          <a:prstGeom prst="downArrow">
            <a:avLst>
              <a:gd name="adj1" fmla="val 50000"/>
              <a:gd name="adj2" fmla="val 33852"/>
            </a:avLst>
          </a:prstGeom>
          <a:gradFill>
            <a:gsLst>
              <a:gs pos="1000">
                <a:srgbClr val="FFCC99"/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rgbClr val="002060"/>
              </a:gs>
            </a:gsLst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>
              <a:solidFill>
                <a:srgbClr val="FFCC99"/>
              </a:solidFill>
            </a:endParaRPr>
          </a:p>
        </p:txBody>
      </p:sp>
      <p:sp>
        <p:nvSpPr>
          <p:cNvPr id="63494" name="AutoShape 6"/>
          <p:cNvSpPr>
            <a:spLocks noChangeArrowheads="1"/>
          </p:cNvSpPr>
          <p:nvPr/>
        </p:nvSpPr>
        <p:spPr bwMode="auto">
          <a:xfrm>
            <a:off x="3739754" y="2132856"/>
            <a:ext cx="3159324" cy="2948732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Охрана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окружающей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среды, жизни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здоровья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животных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растений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63495" name="AutoShape 7"/>
          <p:cNvSpPr>
            <a:spLocks noChangeArrowheads="1"/>
          </p:cNvSpPr>
          <p:nvPr/>
        </p:nvSpPr>
        <p:spPr bwMode="auto">
          <a:xfrm>
            <a:off x="7006108" y="2132856"/>
            <a:ext cx="3011219" cy="2910632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Предупреждение 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действий, 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вводящих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заблуждение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приобретателей </a:t>
            </a:r>
          </a:p>
        </p:txBody>
      </p:sp>
      <p:sp>
        <p:nvSpPr>
          <p:cNvPr id="63496" name="AutoShape 8"/>
          <p:cNvSpPr>
            <a:spLocks noChangeArrowheads="1"/>
          </p:cNvSpPr>
          <p:nvPr/>
        </p:nvSpPr>
        <p:spPr bwMode="auto">
          <a:xfrm>
            <a:off x="342901" y="2060849"/>
            <a:ext cx="3266480" cy="3001691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Защита жизни или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здоровья граждан,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имущества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физических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юридических лиц, 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государственного 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муниципального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имущества </a:t>
            </a: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171450" y="5368927"/>
            <a:ext cx="9965531" cy="1159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56149" rIns="0" bIns="56149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ru-RU" sz="2400" b="1" dirty="0">
                <a:solidFill>
                  <a:srgbClr val="FFCC99"/>
                </a:solidFill>
                <a:latin typeface="Century Gothic" pitchFamily="34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Принятие технических регламентов в иных целях не допускается</a:t>
            </a:r>
            <a:r>
              <a:rPr lang="ru-RU" sz="2400" b="1" dirty="0">
                <a:solidFill>
                  <a:srgbClr val="FFCC99"/>
                </a:solidFill>
                <a:latin typeface="Century Gothic" pitchFamily="34" charset="0"/>
                <a:cs typeface="Arial" charset="0"/>
              </a:rPr>
              <a:t>.</a:t>
            </a:r>
            <a:r>
              <a:rPr lang="ru-RU" sz="2400" b="1" dirty="0">
                <a:solidFill>
                  <a:srgbClr val="FFCC99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8691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4126249-DC2A-4018-9D11-90109766DA0D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5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8169209" y="1454621"/>
            <a:ext cx="857250" cy="609600"/>
          </a:xfrm>
          <a:prstGeom prst="downArrow">
            <a:avLst>
              <a:gd name="adj1" fmla="val 50000"/>
              <a:gd name="adj2" fmla="val 33852"/>
            </a:avLst>
          </a:prstGeom>
          <a:gradFill>
            <a:gsLst>
              <a:gs pos="1000">
                <a:srgbClr val="FFCC99"/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rgbClr val="002060"/>
              </a:gs>
            </a:gsLst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>
              <a:solidFill>
                <a:srgbClr val="FFCC99"/>
              </a:solidFill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1547516" y="1373191"/>
            <a:ext cx="857250" cy="609600"/>
          </a:xfrm>
          <a:prstGeom prst="downArrow">
            <a:avLst>
              <a:gd name="adj1" fmla="val 50000"/>
              <a:gd name="adj2" fmla="val 33852"/>
            </a:avLst>
          </a:prstGeom>
          <a:gradFill>
            <a:gsLst>
              <a:gs pos="1000">
                <a:srgbClr val="FFCC99"/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rgbClr val="002060"/>
              </a:gs>
            </a:gsLst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>
              <a:solidFill>
                <a:srgbClr val="FFCC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31350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08" y="188640"/>
            <a:ext cx="6819149" cy="660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909024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0" y="260648"/>
            <a:ext cx="10287000" cy="1100139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3300" b="1" dirty="0">
                <a:solidFill>
                  <a:srgbClr val="002060"/>
                </a:solidFill>
                <a:latin typeface="Arial Black" pitchFamily="34" charset="0"/>
              </a:rPr>
              <a:t>О</a:t>
            </a:r>
            <a:r>
              <a:rPr lang="ru-RU" sz="3300" b="1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бязательные требования</a:t>
            </a:r>
            <a:r>
              <a:rPr lang="ru-RU" sz="3300" b="1" dirty="0">
                <a:solidFill>
                  <a:srgbClr val="002060"/>
                </a:solidFill>
                <a:latin typeface="Arial Black" pitchFamily="34" charset="0"/>
              </a:rPr>
              <a:t>, </a:t>
            </a:r>
          </a:p>
          <a:p>
            <a:pPr algn="ctr">
              <a:defRPr/>
            </a:pPr>
            <a:r>
              <a:rPr lang="ru-RU" sz="3300" b="1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вынос</a:t>
            </a:r>
            <a:r>
              <a:rPr lang="ru-RU" sz="3300" b="1" dirty="0">
                <a:solidFill>
                  <a:srgbClr val="002060"/>
                </a:solidFill>
                <a:latin typeface="Arial Black" pitchFamily="34" charset="0"/>
              </a:rPr>
              <a:t>имые </a:t>
            </a:r>
            <a:r>
              <a:rPr lang="ru-RU" sz="3300" b="1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в технические регламенты </a:t>
            </a:r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4567436" y="1412776"/>
            <a:ext cx="857250" cy="609600"/>
          </a:xfrm>
          <a:prstGeom prst="downArrow">
            <a:avLst>
              <a:gd name="adj1" fmla="val 50000"/>
              <a:gd name="adj2" fmla="val 33852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>
              <a:solidFill>
                <a:srgbClr val="FFCC99"/>
              </a:solidFill>
            </a:endParaRPr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3343300" y="2060848"/>
            <a:ext cx="2941931" cy="250485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Защита </a:t>
            </a:r>
          </a:p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окружающей </a:t>
            </a:r>
          </a:p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среды </a:t>
            </a:r>
          </a:p>
        </p:txBody>
      </p:sp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7267478" y="2060848"/>
            <a:ext cx="3019522" cy="250485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Предупреждение </a:t>
            </a:r>
          </a:p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действий, </a:t>
            </a:r>
          </a:p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вводящих</a:t>
            </a:r>
          </a:p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в заблуждение</a:t>
            </a:r>
          </a:p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приобретателей</a:t>
            </a:r>
            <a:r>
              <a:rPr lang="ru-RU" sz="2400" dirty="0">
                <a:solidFill>
                  <a:srgbClr val="FF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0" y="1988840"/>
            <a:ext cx="2752129" cy="250485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Безопасность </a:t>
            </a:r>
          </a:p>
          <a:p>
            <a:pPr algn="ctr">
              <a:defRPr/>
            </a:pPr>
            <a:r>
              <a:rPr lang="ru-RU" sz="29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продукции </a:t>
            </a:r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 flipH="1">
            <a:off x="8167836" y="1412776"/>
            <a:ext cx="857250" cy="609600"/>
          </a:xfrm>
          <a:prstGeom prst="downArrow">
            <a:avLst>
              <a:gd name="adj1" fmla="val 50000"/>
              <a:gd name="adj2" fmla="val 33852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>
              <a:solidFill>
                <a:srgbClr val="FFCC99"/>
              </a:solidFill>
            </a:endParaRPr>
          </a:p>
        </p:txBody>
      </p:sp>
      <p:sp>
        <p:nvSpPr>
          <p:cNvPr id="20501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AFA72A2-AA5A-4CFB-82CB-BA85F337245C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7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1111052" y="1412776"/>
            <a:ext cx="857250" cy="609600"/>
          </a:xfrm>
          <a:prstGeom prst="downArrow">
            <a:avLst>
              <a:gd name="adj1" fmla="val 50000"/>
              <a:gd name="adj2" fmla="val 33852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>
              <a:solidFill>
                <a:srgbClr val="FFCC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10601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475062" y="242889"/>
            <a:ext cx="9511903" cy="6266311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lIns="109708" tIns="54854" rIns="109708" bIns="54854">
            <a:spAutoFit/>
          </a:bodyPr>
          <a:lstStyle/>
          <a:p>
            <a:pPr indent="582822" algn="just">
              <a:spcBef>
                <a:spcPct val="50000"/>
              </a:spcBef>
              <a:defRPr/>
            </a:pPr>
            <a:r>
              <a:rPr lang="ru-RU" sz="2400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Содержание технического регламента составляют обязательные требования к объектам технического регулирования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.</a:t>
            </a:r>
          </a:p>
          <a:p>
            <a:pPr indent="582822" algn="just">
              <a:spcBef>
                <a:spcPct val="50000"/>
              </a:spcBef>
              <a:defRPr/>
            </a:pPr>
            <a:r>
              <a:rPr lang="ru-RU" dirty="0" smtClean="0">
                <a:solidFill>
                  <a:srgbClr val="FFCC99"/>
                </a:solidFill>
                <a:latin typeface="Century Gothic" pitchFamily="34" charset="0"/>
                <a:cs typeface="Arial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 этом специально указано, что это должны быть требования, которые обеспечивают:</a:t>
            </a:r>
          </a:p>
          <a:p>
            <a:pPr indent="582822">
              <a:spcBef>
                <a:spcPts val="2400"/>
              </a:spcBef>
              <a:buClr>
                <a:srgbClr val="C00000"/>
              </a:buClr>
              <a:buSzPct val="110000"/>
              <a:buFont typeface="Webdings" pitchFamily="18" charset="2"/>
              <a:buChar char="¨"/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безопасность жизни или здоровья граждан;</a:t>
            </a:r>
          </a:p>
          <a:p>
            <a:pPr indent="582822" algn="just">
              <a:spcBef>
                <a:spcPts val="2400"/>
              </a:spcBef>
              <a:buClr>
                <a:srgbClr val="C00000"/>
              </a:buClr>
              <a:buSzPct val="110000"/>
              <a:buFont typeface="Webdings" pitchFamily="18" charset="2"/>
              <a:buChar char="¨"/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безопасность имущества физических или юридических лиц, государственного или муниципального имущества;</a:t>
            </a:r>
          </a:p>
          <a:p>
            <a:pPr indent="582822" algn="just">
              <a:spcBef>
                <a:spcPts val="2400"/>
              </a:spcBef>
              <a:buClr>
                <a:srgbClr val="C00000"/>
              </a:buClr>
              <a:buSzPct val="110000"/>
              <a:buFont typeface="Webdings" pitchFamily="18" charset="2"/>
              <a:buChar char="¨"/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охраны окружающей среды;</a:t>
            </a:r>
          </a:p>
          <a:p>
            <a:pPr indent="582822" algn="just">
              <a:spcBef>
                <a:spcPts val="2400"/>
              </a:spcBef>
              <a:buClr>
                <a:srgbClr val="C00000"/>
              </a:buClr>
              <a:buSzPct val="110000"/>
              <a:buFont typeface="Webdings" pitchFamily="18" charset="2"/>
              <a:buChar char="¨"/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охраны жизни или здоровья животных и растений;</a:t>
            </a:r>
          </a:p>
          <a:p>
            <a:pPr indent="582822">
              <a:spcBef>
                <a:spcPts val="2400"/>
              </a:spcBef>
              <a:buClr>
                <a:srgbClr val="C00000"/>
              </a:buClr>
              <a:buSzPct val="110000"/>
              <a:buFont typeface="Webdings" pitchFamily="18" charset="2"/>
              <a:buChar char="¨"/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предупреждение действий, вводящих в заблуждение потребителей. </a:t>
            </a:r>
          </a:p>
        </p:txBody>
      </p:sp>
      <p:sp>
        <p:nvSpPr>
          <p:cNvPr id="29700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485C6F7-D87A-4D18-A065-FFDEDDC7A0F8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8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94854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5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4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4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4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45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45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 build="p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948" y="116632"/>
            <a:ext cx="101120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Статья 7. Содержание  и   применение  ТР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   с  учетом  степени риска причинения    вреда   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устанавливают минимально </a:t>
            </a:r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необходимые требования, обеспечивающие: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7848" y="2579712"/>
            <a:ext cx="4880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биологическую безопасность;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972" y="1988840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безопасность излучений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0972" y="3041377"/>
            <a:ext cx="42484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взрывобезопасность;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0972" y="3538262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механическую</a:t>
            </a:r>
            <a:r>
              <a:rPr lang="ru-RU" sz="2400" dirty="0">
                <a:solidFill>
                  <a:srgbClr val="FFCC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безопасность;</a:t>
            </a:r>
            <a:r>
              <a:rPr lang="ru-RU" sz="2400" dirty="0">
                <a:solidFill>
                  <a:srgbClr val="FFCC99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972" y="4134416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пожарную</a:t>
            </a:r>
            <a:r>
              <a:rPr lang="ru-RU" sz="2400" dirty="0">
                <a:solidFill>
                  <a:srgbClr val="FFCC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безопасность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0972" y="4685597"/>
            <a:ext cx="547260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промышленную безопасность; 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6976" y="5172810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термическую безопасность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0972" y="5668184"/>
            <a:ext cx="57606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химическую безопасность;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431532" y="2033193"/>
            <a:ext cx="47525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электрическую безопасность;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724309" y="2513740"/>
            <a:ext cx="446449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ядерную и радиационную безопасность; 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75548" y="3464505"/>
            <a:ext cx="4464496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электромагнитную совместимость в части обеспечения безопасности 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работы приборов и оборудования; </a:t>
            </a:r>
          </a:p>
          <a:p>
            <a:pPr algn="just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773220" y="5565225"/>
            <a:ext cx="43157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единство измерений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2512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414338" y="4509120"/>
            <a:ext cx="9536906" cy="2388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9708" tIns="54854" rIns="109708" bIns="54854">
            <a:spAutoFit/>
          </a:bodyPr>
          <a:lstStyle/>
          <a:p>
            <a:pPr indent="582822" algn="ctr">
              <a:spcBef>
                <a:spcPct val="50000"/>
              </a:spcBef>
              <a:defRPr/>
            </a:pPr>
            <a:r>
              <a:rPr lang="ru-RU" sz="2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Технический регламент, принимаемый федеральным законом или постановлением Правительства Российской Федерации, вступает в силу не ранее чем </a:t>
            </a:r>
            <a:r>
              <a:rPr lang="ru-RU" sz="29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через шесть месяцев </a:t>
            </a:r>
            <a:r>
              <a:rPr lang="ru-RU" sz="2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 дня его официального опубликования</a:t>
            </a:r>
            <a:r>
              <a:rPr lang="ru-RU" sz="2400" dirty="0">
                <a:solidFill>
                  <a:srgbClr val="FFFFFF"/>
                </a:solidFill>
                <a:cs typeface="Arial" charset="0"/>
              </a:rPr>
              <a:t>.</a:t>
            </a:r>
            <a:r>
              <a:rPr lang="ru-RU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1753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48DBA885-EE30-40DF-A0BA-713B0D0447BC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10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271" y="227370"/>
            <a:ext cx="9361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Технические регламенты применяются одинаковым образом и в равной мере независимо от: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9004" y="1484784"/>
            <a:ext cx="84969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страны и места происхождения продукции;</a:t>
            </a:r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07758" y="2031288"/>
            <a:ext cx="9243486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осуществления процессов;</a:t>
            </a:r>
          </a:p>
          <a:p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видов или особенностей сделок;</a:t>
            </a:r>
          </a:p>
          <a:p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физических и  юридических лиц, являющихся изготовителями, исполнителями, продавцами, приобретателями.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251744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174948" y="2264148"/>
            <a:ext cx="4786388" cy="44196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09708" tIns="54854" rIns="109708" bIns="54854">
            <a:spAutoFit/>
          </a:bodyPr>
          <a:lstStyle/>
          <a:p>
            <a:pPr indent="426642" algn="just"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C00000"/>
                </a:solidFill>
                <a:cs typeface="Arial" pitchFamily="34" charset="0"/>
              </a:rPr>
              <a:t>Общие технические регламенты</a:t>
            </a:r>
            <a:r>
              <a:rPr lang="ru-RU" sz="280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cs typeface="Arial" pitchFamily="34" charset="0"/>
              </a:rPr>
              <a:t>устанавливают минимальные по уровню исполнения требования, которые распространяются на любые виды продукции, процессов производства, эксплуатации, хранения, перевозки, реализации и утилизации.  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92919" y="495301"/>
            <a:ext cx="9665494" cy="1485900"/>
            <a:chOff x="974" y="619"/>
            <a:chExt cx="4130" cy="93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7591" name="AutoShape 7"/>
            <p:cNvSpPr>
              <a:spLocks noChangeArrowheads="1"/>
            </p:cNvSpPr>
            <p:nvPr/>
          </p:nvSpPr>
          <p:spPr bwMode="auto">
            <a:xfrm>
              <a:off x="976" y="1141"/>
              <a:ext cx="1926" cy="414"/>
            </a:xfrm>
            <a:prstGeom prst="roundRect">
              <a:avLst>
                <a:gd name="adj" fmla="val 16667"/>
              </a:avLst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24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Общие</a:t>
              </a:r>
            </a:p>
            <a:p>
              <a:pPr algn="ctr">
                <a:defRPr/>
              </a:pPr>
              <a:r>
                <a:rPr lang="ru-RU" sz="24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«горизонтальные»</a:t>
              </a:r>
            </a:p>
          </p:txBody>
        </p:sp>
        <p:sp>
          <p:nvSpPr>
            <p:cNvPr id="67592" name="AutoShape 8"/>
            <p:cNvSpPr>
              <a:spLocks noChangeArrowheads="1"/>
            </p:cNvSpPr>
            <p:nvPr/>
          </p:nvSpPr>
          <p:spPr bwMode="auto">
            <a:xfrm>
              <a:off x="3117" y="1135"/>
              <a:ext cx="1974" cy="414"/>
            </a:xfrm>
            <a:prstGeom prst="roundRect">
              <a:avLst>
                <a:gd name="adj" fmla="val 16667"/>
              </a:avLst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lang="ru-RU" sz="24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Специальные</a:t>
              </a:r>
            </a:p>
            <a:p>
              <a:pPr algn="ctr">
                <a:defRPr/>
              </a:pPr>
              <a:r>
                <a:rPr lang="ru-RU" sz="24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«вертикальные»</a:t>
              </a:r>
            </a:p>
          </p:txBody>
        </p:sp>
        <p:sp>
          <p:nvSpPr>
            <p:cNvPr id="67597" name="AutoShape 13"/>
            <p:cNvSpPr>
              <a:spLocks noChangeArrowheads="1"/>
            </p:cNvSpPr>
            <p:nvPr/>
          </p:nvSpPr>
          <p:spPr bwMode="auto">
            <a:xfrm>
              <a:off x="974" y="619"/>
              <a:ext cx="4130" cy="269"/>
            </a:xfrm>
            <a:prstGeom prst="roundRect">
              <a:avLst>
                <a:gd name="adj" fmla="val 16667"/>
              </a:avLst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flatTx/>
            </a:bodyPr>
            <a:lstStyle/>
            <a:p>
              <a:pPr algn="ctr">
                <a:defRPr/>
              </a:pPr>
              <a:r>
                <a:rPr lang="ru-RU" sz="31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31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Виды технических регламентов</a:t>
              </a:r>
            </a:p>
          </p:txBody>
        </p:sp>
      </p:grp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325667" y="2264148"/>
            <a:ext cx="4789886" cy="45427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09708" tIns="54854" rIns="109708" bIns="54854">
            <a:spAutoFit/>
          </a:bodyPr>
          <a:lstStyle/>
          <a:p>
            <a:pPr indent="426642" algn="just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Специальные технические регламенты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принимаются только для   конкретных  групп  и  видов  продукции  или других объектов технического регулирования в случаях, если для этих объектов, в силу их специфики, требуется установить более высокие требования, чем установленные общими техническими регламентами. </a:t>
            </a:r>
          </a:p>
        </p:txBody>
      </p:sp>
      <p:sp>
        <p:nvSpPr>
          <p:cNvPr id="32778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BB52C28-F24A-486F-963A-5A532E6EA331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11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  <p:cxnSp>
        <p:nvCxnSpPr>
          <p:cNvPr id="18" name="Соединительная линия уступом 17"/>
          <p:cNvCxnSpPr/>
          <p:nvPr/>
        </p:nvCxnSpPr>
        <p:spPr bwMode="auto">
          <a:xfrm rot="5400000">
            <a:off x="3837187" y="-164503"/>
            <a:ext cx="401637" cy="2575322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 bwMode="auto">
          <a:xfrm rot="16200000" flipH="1">
            <a:off x="6375303" y="-127297"/>
            <a:ext cx="392112" cy="249138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21679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417910" y="1"/>
            <a:ext cx="9494044" cy="705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>
            <a:spAutoFit/>
          </a:bodyPr>
          <a:lstStyle>
            <a:lvl1pPr indent="485775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техническом регламенте в общем случае рекомендуется включать структурные элементы, отражающие следующие вопросы: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объекты технического регулирования;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терминологию;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общее положение для размещения на рынке;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требования безопасности;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положение о свободном перемещении;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подтверждение соответствия;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оценку соответствия;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управление перечнем стандартов;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контроль и надзор на рынке;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назначение федерального органа исполнительной власти, ответственного за реализацию технического регламента;</a:t>
            </a:r>
          </a:p>
          <a:p>
            <a:pPr algn="just" eaLnBrk="1" hangingPunct="1">
              <a:spcBef>
                <a:spcPct val="50000"/>
              </a:spcBef>
              <a:buSzPct val="80000"/>
              <a:buBlip>
                <a:blip r:embed="rId3"/>
              </a:buBlip>
            </a:pPr>
            <a:r>
              <a:rPr lang="ru-RU" sz="2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переходный период. </a:t>
            </a:r>
          </a:p>
        </p:txBody>
      </p:sp>
      <p:sp>
        <p:nvSpPr>
          <p:cNvPr id="33796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A6F8AF1-40A9-426D-A27E-E07EA8352A23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12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72189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6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65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6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6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65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65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65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65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65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65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65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65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65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65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5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65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65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65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65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65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65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65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65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65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78907709"/>
              </p:ext>
            </p:extLst>
          </p:nvPr>
        </p:nvGraphicFramePr>
        <p:xfrm>
          <a:off x="318964" y="908720"/>
          <a:ext cx="9505056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5920" y="0"/>
            <a:ext cx="972108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Требования, которые не могут включаться в ТР: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596C64-263B-4F6F-A6F2-CA46B16B07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E6596C64-263B-4F6F-A6F2-CA46B16B07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98F336-0A4C-43C1-9E06-F874EC995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graphicEl>
                                              <a:dgm id="{1598F336-0A4C-43C1-9E06-F874EC995F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6032898" y="2921002"/>
            <a:ext cx="3964781" cy="1590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7980" tIns="56149" rIns="107980" bIns="56149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Знак обращения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 рынке – знак соответствия техническому регламенту 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503637" y="690564"/>
            <a:ext cx="5773991" cy="417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54854" rIns="0" bIns="54854">
            <a:spAutoFit/>
          </a:bodyPr>
          <a:lstStyle>
            <a:lvl1pPr indent="444500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Структурный элемент «Положение о свободном перемещении» предусматривает, что органы власти не должны препятствовать свободному перемещению на рынке продукции, соответствующей требованиям ТР.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Продукция, соответствие которой требованиям ТР подтверждено в порядке, предусмотренном ФЗ, маркируется знаком обращения на рынке.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0" y="6008557"/>
            <a:ext cx="10287000" cy="849443"/>
          </a:xfrm>
          <a:prstGeom prst="round1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54854" rIns="0" bIns="54854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Знак обращения на рынке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это новая форма информирования приобретателя продукции о ее соответствии требованиям ТР. </a:t>
            </a:r>
          </a:p>
        </p:txBody>
      </p:sp>
      <p:sp>
        <p:nvSpPr>
          <p:cNvPr id="35848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A90B042C-0315-42DB-8B74-1B1EE6FE2D67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14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  <p:pic>
        <p:nvPicPr>
          <p:cNvPr id="39947" name="Picture 11"/>
          <p:cNvPicPr>
            <a:picLocks noChangeAspect="1" noChangeArrowheads="1"/>
          </p:cNvPicPr>
          <p:nvPr/>
        </p:nvPicPr>
        <p:blipFill>
          <a:blip r:embed="rId3" cstate="print"/>
          <a:srcRect l="1297" t="1003" r="1873" b="1862"/>
          <a:stretch>
            <a:fillRect/>
          </a:stretch>
        </p:blipFill>
        <p:spPr bwMode="auto">
          <a:xfrm>
            <a:off x="6525818" y="368841"/>
            <a:ext cx="2732484" cy="24505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1333341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5" grpId="0" autoUpdateAnimBg="0"/>
      <p:bldP spid="6861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" y="228600"/>
            <a:ext cx="10101262" cy="694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9708" tIns="54854" rIns="109708" bIns="54854">
            <a:spAutoFit/>
          </a:bodyPr>
          <a:lstStyle/>
          <a:p>
            <a:pPr indent="213321" algn="ctr"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Оценка соответствия продукции </a:t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требованиям ТР может быть основана</a:t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на следующих положениях:</a:t>
            </a:r>
          </a:p>
          <a:p>
            <a:pPr indent="213321" algn="just">
              <a:spcBef>
                <a:spcPct val="50000"/>
              </a:spcBef>
              <a:buSzPct val="105000"/>
              <a:buFont typeface="Arial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должны выполняться требования национальных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стандартов, являющихся доказательной базой выполнения требований регламентов;</a:t>
            </a:r>
          </a:p>
          <a:p>
            <a:pPr indent="213321" algn="just">
              <a:spcBef>
                <a:spcPct val="50000"/>
              </a:spcBef>
              <a:buSzPct val="105000"/>
              <a:buFont typeface="Arial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если продукция не удовлетворяет требованиям таких стандартов или такие стандарты отсутствуют, то ее следует оценивать непосредственно на соответствие требованиям ТР;</a:t>
            </a:r>
          </a:p>
          <a:p>
            <a:pPr indent="213321" algn="just">
              <a:spcBef>
                <a:spcPct val="50000"/>
              </a:spcBef>
              <a:buSzPct val="105000"/>
              <a:buFont typeface="Arial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целью информирования о соответствии требованиям ТР изготовитель или его официальный представитель (например, импортер) должен маркировать продукцию соответствующим знаком</a:t>
            </a:r>
            <a:r>
              <a:rPr lang="ru-RU" sz="2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36868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F0B3604-B711-44E5-8D2C-494A9BF487C8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15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79746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auto">
          <a:xfrm>
            <a:off x="5258574" y="3356941"/>
            <a:ext cx="241339" cy="50606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7980" tIns="56149" rIns="107980" bIns="56149" anchor="ctr">
            <a:spAutoFit/>
          </a:bodyPr>
          <a:lstStyle/>
          <a:p>
            <a:pPr algn="ctr">
              <a:defRPr/>
            </a:pPr>
            <a:endParaRPr lang="ru-RU" sz="2400" b="1" dirty="0">
              <a:solidFill>
                <a:srgbClr val="FFCC99"/>
              </a:solidFill>
            </a:endParaRP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520421" y="0"/>
            <a:ext cx="9320807" cy="852058"/>
          </a:xfrm>
          <a:prstGeom prst="rect">
            <a:avLst/>
          </a:prstGeom>
          <a:noFill/>
          <a:ln w="38100" cap="rnd">
            <a:noFill/>
            <a:prstDash val="sysDot"/>
            <a:miter lim="800000"/>
            <a:headEnd type="none" w="sm" len="sm"/>
            <a:tailEnd type="none" w="sm" len="sm"/>
          </a:ln>
        </p:spPr>
        <p:txBody>
          <a:bodyPr lIns="107980" tIns="56149" rIns="107980" bIns="56149">
            <a:spAutoFit/>
          </a:bodyPr>
          <a:lstStyle/>
          <a:p>
            <a:pPr indent="537111" algn="just">
              <a:spcBef>
                <a:spcPct val="50000"/>
              </a:spcBef>
              <a:defRPr/>
            </a:pPr>
            <a:r>
              <a:rPr lang="ru-RU" sz="2400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Разработчиком проекта технического регламента может быть любое </a:t>
            </a:r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лицо </a:t>
            </a:r>
            <a:endParaRPr lang="ru-RU" sz="2400" dirty="0"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246956" y="828574"/>
            <a:ext cx="10040044" cy="606887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7980" tIns="56149" rIns="107980" bIns="56149">
            <a:spAutoFit/>
          </a:bodyPr>
          <a:lstStyle>
            <a:lvl1pPr marL="177800" indent="307975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Уведомление о разработке проекта технического регламента должно содержать следующую информацию:</a:t>
            </a:r>
          </a:p>
          <a:p>
            <a:pPr algn="just" eaLnBrk="1" hangingPunct="1">
              <a:spcBef>
                <a:spcPct val="50000"/>
              </a:spcBef>
              <a:buSzPct val="85000"/>
              <a:buFont typeface="Wingdings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отношении какой продукции или процессов будут устанавливаться разрабатываемые требования; </a:t>
            </a:r>
          </a:p>
          <a:p>
            <a:pPr algn="just" eaLnBrk="1" hangingPunct="1">
              <a:spcBef>
                <a:spcPct val="50000"/>
              </a:spcBef>
              <a:buSzPct val="85000"/>
              <a:buFont typeface="Wingdings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цели  технического регламента; </a:t>
            </a:r>
          </a:p>
          <a:p>
            <a:pPr algn="just" eaLnBrk="1" hangingPunct="1">
              <a:spcBef>
                <a:spcPct val="50000"/>
              </a:spcBef>
              <a:buSzPct val="85000"/>
              <a:buFont typeface="Wingdings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обоснование необходимости его разработки;</a:t>
            </a:r>
          </a:p>
          <a:p>
            <a:pPr algn="just" eaLnBrk="1" hangingPunct="1">
              <a:spcBef>
                <a:spcPct val="50000"/>
              </a:spcBef>
              <a:buSzPct val="85000"/>
              <a:buFont typeface="Wingdings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указание тех разрабатываемых требований, которые отличаются от положений соответствующих международных стандартов или обязательных требований, действующих на территории РФ;</a:t>
            </a:r>
          </a:p>
          <a:p>
            <a:pPr eaLnBrk="1" hangingPunct="1">
              <a:spcBef>
                <a:spcPct val="50000"/>
              </a:spcBef>
              <a:buSzPct val="85000"/>
              <a:buFont typeface="Wingdings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информацию о способе ознакомления с проектом ТР, наименование или ФИО разработчика, почтовый адрес и при наличии адрес электронной почты. </a:t>
            </a:r>
          </a:p>
        </p:txBody>
      </p:sp>
      <p:sp>
        <p:nvSpPr>
          <p:cNvPr id="37896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1C9A163-E1CB-4E0C-ADCB-1365CFEDEF73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16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77462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autoUpdateAnimBg="0"/>
      <p:bldP spid="70661" grpId="0" build="p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230058" y="4995866"/>
            <a:ext cx="7770175" cy="6492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7980" tIns="56149" rIns="107980" bIns="56149" anchor="ctr"/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Уведомление о завершении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публичного обсуждения проекта ТР</a:t>
            </a:r>
          </a:p>
        </p:txBody>
      </p:sp>
      <p:sp>
        <p:nvSpPr>
          <p:cNvPr id="72710" name="AutoShape 6"/>
          <p:cNvSpPr>
            <a:spLocks noChangeArrowheads="1"/>
          </p:cNvSpPr>
          <p:nvPr/>
        </p:nvSpPr>
        <p:spPr bwMode="auto">
          <a:xfrm>
            <a:off x="225030" y="3351214"/>
            <a:ext cx="7790258" cy="1633538"/>
          </a:xfrm>
          <a:prstGeom prst="downArrowCallout">
            <a:avLst>
              <a:gd name="adj1" fmla="val 31379"/>
              <a:gd name="adj2" fmla="val 33822"/>
              <a:gd name="adj3" fmla="val 16579"/>
              <a:gd name="adj4" fmla="val 70653"/>
            </a:avLst>
          </a:prstGeom>
          <a:solidFill>
            <a:schemeClr val="accent4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7980" tIns="56149" rIns="107980" bIns="56149" anchor="ctr"/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Разработчик дорабатывает проект технического</a:t>
            </a:r>
          </a:p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регламента с учетом полученных в письменной форме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замечаний заинтересованных лиц , проводит </a:t>
            </a:r>
          </a:p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публичное обсуждение проекта технического регламента </a:t>
            </a:r>
          </a:p>
        </p:txBody>
      </p:sp>
      <p:sp>
        <p:nvSpPr>
          <p:cNvPr id="72709" name="AutoShape 5"/>
          <p:cNvSpPr>
            <a:spLocks noChangeArrowheads="1"/>
          </p:cNvSpPr>
          <p:nvPr/>
        </p:nvSpPr>
        <p:spPr bwMode="auto">
          <a:xfrm>
            <a:off x="225030" y="1868490"/>
            <a:ext cx="7790258" cy="1449386"/>
          </a:xfrm>
          <a:prstGeom prst="downArrowCallout">
            <a:avLst>
              <a:gd name="adj1" fmla="val 35287"/>
              <a:gd name="adj2" fmla="val 38080"/>
              <a:gd name="adj3" fmla="val 18426"/>
              <a:gd name="adj4" fmla="val 68093"/>
            </a:avLst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7980" tIns="56149" rIns="107980" bIns="56149" anchor="ctr"/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Разработка ТР. Разработчик обязан по требованию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заинтересованного лица предоставить копию ТР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ознакомления </a:t>
            </a:r>
          </a:p>
        </p:txBody>
      </p:sp>
      <p:sp>
        <p:nvSpPr>
          <p:cNvPr id="72708" name="AutoShape 4"/>
          <p:cNvSpPr>
            <a:spLocks noChangeArrowheads="1"/>
          </p:cNvSpPr>
          <p:nvPr/>
        </p:nvSpPr>
        <p:spPr bwMode="auto">
          <a:xfrm>
            <a:off x="208958" y="765176"/>
            <a:ext cx="7790257" cy="1090613"/>
          </a:xfrm>
          <a:prstGeom prst="downArrowCallout">
            <a:avLst>
              <a:gd name="adj1" fmla="val 46896"/>
              <a:gd name="adj2" fmla="val 50660"/>
              <a:gd name="adj3" fmla="val 18426"/>
              <a:gd name="adj4" fmla="val 59282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7980" tIns="56149" rIns="107980" bIns="56149" anchor="ctr"/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Опубликование уведомления 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разработке проекта ТР </a:t>
            </a:r>
          </a:p>
        </p:txBody>
      </p:sp>
      <p:sp>
        <p:nvSpPr>
          <p:cNvPr id="72714" name="AutoShape 10"/>
          <p:cNvSpPr>
            <a:spLocks/>
          </p:cNvSpPr>
          <p:nvPr/>
        </p:nvSpPr>
        <p:spPr bwMode="auto">
          <a:xfrm>
            <a:off x="8018860" y="439740"/>
            <a:ext cx="408980" cy="5330825"/>
          </a:xfrm>
          <a:prstGeom prst="rightBrace">
            <a:avLst>
              <a:gd name="adj1" fmla="val 122198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wrap="none" lIns="107980" tIns="56149" rIns="107980" bIns="56149" anchor="ctr"/>
          <a:lstStyle/>
          <a:p>
            <a:pPr>
              <a:defRPr/>
            </a:pPr>
            <a:endParaRPr lang="ru-RU"/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8560001" y="2411415"/>
            <a:ext cx="1909167" cy="140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7980" tIns="56149" rIns="107980" bIns="56149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может быть менее чем два месяца </a:t>
            </a:r>
          </a:p>
        </p:txBody>
      </p:sp>
      <p:sp>
        <p:nvSpPr>
          <p:cNvPr id="38929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42686EBE-832C-4D08-B565-82DF3B70C59C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17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05539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4" grpId="0" animBg="1"/>
      <p:bldP spid="7271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534988" y="4005064"/>
            <a:ext cx="9456538" cy="114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9708" tIns="54854" rIns="109708" bIns="54854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ru-RU" sz="31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  <a:defRPr/>
            </a:pP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940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2F32B1B-B5E3-414E-8985-A6BBAC645832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18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2980" y="5085184"/>
            <a:ext cx="9649072" cy="1080276"/>
          </a:xfrm>
          <a:prstGeom prst="rect">
            <a:avLst/>
          </a:prstGeom>
        </p:spPr>
        <p:txBody>
          <a:bodyPr wrap="square" lIns="109708" tIns="54854" rIns="109708" bIns="54854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Ратификация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(лат.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ratificatio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ratus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— решённый, утверждённый +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facere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— делать) — процесс придания юридической силы документу (например, договору) путём утверждения его соответствующим органом...</a:t>
            </a:r>
            <a:endParaRPr 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8964" y="188640"/>
            <a:ext cx="9649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Президент РФ вправе издать ТР без его публичного обсуждения </a:t>
            </a:r>
            <a:b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исключительных случаях: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4988" y="1340769"/>
            <a:ext cx="9289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SzPct val="85000"/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 возникновении обстоятельств, приводящих к непосредственной угрозе жизни или здоровью граждан, окружающей среде, жизни или здоровью животных и растений;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6996" y="2151728"/>
            <a:ext cx="92170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SzPct val="85000"/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случаях, если для обеспечения безопасности продукции, процессов производства, эксплуатации, хранения, </a:t>
            </a:r>
            <a:b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перевозки, реализации и утилизации необходимо незамедлительное принятие соответствующего нормативного правового акта о техническом регламенте.</a:t>
            </a:r>
            <a:endParaRPr lang="ru-RU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6996" y="3861048"/>
            <a:ext cx="90730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Технический регламент может быть принят международным договором, подлежащим ратификации в порядке, </a:t>
            </a:r>
            <a:b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установленном законодательством РФ. </a:t>
            </a:r>
          </a:p>
        </p:txBody>
      </p:sp>
    </p:spTree>
    <p:extLst>
      <p:ext uri="{BB962C8B-B14F-4D97-AF65-F5344CB8AC3E}">
        <p14:creationId xmlns:p14="http://schemas.microsoft.com/office/powerpoint/2010/main" val="32379186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72756" y="0"/>
            <a:ext cx="9142744" cy="692150"/>
          </a:xfrm>
        </p:spPr>
        <p:txBody>
          <a:bodyPr/>
          <a:lstStyle/>
          <a:p>
            <a:r>
              <a:rPr lang="ru-RU" altLang="ru-RU" sz="3200" dirty="0" smtClean="0">
                <a:solidFill>
                  <a:srgbClr val="FF0000"/>
                </a:solidFill>
              </a:rPr>
              <a:t>РЕЗЮМЕ: порядок </a:t>
            </a:r>
            <a:r>
              <a:rPr lang="ru-RU" altLang="ru-RU" sz="3200" dirty="0">
                <a:solidFill>
                  <a:srgbClr val="FF0000"/>
                </a:solidFill>
              </a:rPr>
              <a:t>разработки ТР</a:t>
            </a:r>
          </a:p>
        </p:txBody>
      </p:sp>
      <p:sp>
        <p:nvSpPr>
          <p:cNvPr id="1126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16E19F-E407-4A3D-B35C-287335E64B36}" type="slidenum">
              <a:rPr lang="ru-RU" alt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19</a:t>
            </a:fld>
            <a:endParaRPr lang="ru-RU" alt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571500" y="620714"/>
            <a:ext cx="9144000" cy="6040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Calibri" panose="020F0502020204030204" pitchFamily="34" charset="0"/>
              <a:buAutoNum type="arabicPeriod"/>
            </a:pPr>
            <a:r>
              <a:rPr lang="ru-RU" altLang="ru-RU" sz="17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разработке ТР публикуется уведомление</a:t>
            </a:r>
            <a:r>
              <a:rPr lang="ru-RU" altLang="ru-RU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печатном издании и на сайте РОССТАНДАРТа — «Вестнике технического регулирования». Разработкой ТР занимаются профильные технические комитеты, но</a:t>
            </a:r>
            <a:r>
              <a:rPr lang="ru-RU" altLang="ru-RU" sz="170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разработчиком проекта ТР может быть любое лицо.</a:t>
            </a:r>
          </a:p>
          <a:p>
            <a:pPr algn="just"/>
            <a:r>
              <a:rPr lang="ru-RU" altLang="ru-RU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основы для разработки ТР могут использоваться полностью или частично международные и (или) национальные стандарты.</a:t>
            </a:r>
            <a:endParaRPr lang="ru-RU" altLang="ru-RU" sz="17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Calibri" panose="020F0502020204030204" pitchFamily="34" charset="0"/>
              <a:buAutoNum type="arabicPeriod" startAt="2"/>
            </a:pPr>
            <a:r>
              <a:rPr lang="ru-RU" altLang="ru-RU" sz="17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опубликования уведомления проект ТР для ознакомления</a:t>
            </a:r>
            <a:r>
              <a:rPr lang="ru-RU" altLang="ru-RU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7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размещают на сайте РОССТАНДАРТа.</a:t>
            </a:r>
            <a:r>
              <a:rPr lang="ru-RU" altLang="ru-RU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заинтересованные лица имеют доступ к проекту и могут вносить свои поправки к содержанию ТР.</a:t>
            </a:r>
            <a:r>
              <a:rPr lang="ru-RU" altLang="ru-RU" sz="170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Разработчик обязан по требованию заинтересованного лица предоставить ему копию проекта ТР. Плата, за предоставление копии, не может превышать затраты на ее изготовление.</a:t>
            </a:r>
          </a:p>
          <a:p>
            <a:pPr algn="just">
              <a:buFont typeface="Calibri" panose="020F0502020204030204" pitchFamily="34" charset="0"/>
              <a:buAutoNum type="arabicPeriod" startAt="2"/>
            </a:pPr>
            <a:r>
              <a:rPr lang="ru-RU" altLang="ru-RU" sz="17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дорабатывает проект</a:t>
            </a:r>
            <a:r>
              <a:rPr lang="ru-RU" altLang="ru-RU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7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ru-RU" altLang="ru-RU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учетом полученных замечаний. </a:t>
            </a:r>
            <a:r>
              <a:rPr lang="ru-RU" altLang="ru-RU" sz="170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обязан сохранять полученные замечания до дня вступления в силу принимаемого соответствующим нормативным правовым актом ТР и предоставлять их представителям органов государственной власти.</a:t>
            </a:r>
          </a:p>
          <a:p>
            <a:pPr algn="just">
              <a:buFont typeface="Calibri" panose="020F0502020204030204" pitchFamily="34" charset="0"/>
              <a:buAutoNum type="arabicPeriod" startAt="2"/>
            </a:pPr>
            <a:r>
              <a:rPr lang="ru-RU" altLang="ru-RU" sz="17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завершении обсуждения также размещается уведомление.</a:t>
            </a:r>
            <a:r>
              <a:rPr lang="ru-RU" altLang="ru-RU" sz="1700">
                <a:latin typeface="Times New Roman" panose="02020603050405020304" pitchFamily="18" charset="0"/>
                <a:cs typeface="Times New Roman" panose="02020603050405020304" pitchFamily="18" charset="0"/>
              </a:rPr>
              <a:t> Срок публичного обсуждения проекта ТР со дня опубликования уведомления о разработке ТР до дня опубликования уведомления о завершении публичного обсуждения не может быть менее чем два месяца.</a:t>
            </a:r>
          </a:p>
          <a:p>
            <a:pPr algn="just">
              <a:buFont typeface="Calibri" panose="020F0502020204030204" pitchFamily="34" charset="0"/>
              <a:buAutoNum type="arabicPeriod" startAt="2"/>
            </a:pPr>
            <a:r>
              <a:rPr lang="ru-RU" altLang="ru-RU" sz="1700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ТР после публичного обсуждения и доработки отправляется</a:t>
            </a:r>
            <a:r>
              <a:rPr lang="ru-RU" altLang="ru-RU" sz="17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700">
                <a:latin typeface="Times New Roman" panose="02020603050405020304" pitchFamily="18" charset="0"/>
                <a:cs typeface="Times New Roman" panose="02020603050405020304" pitchFamily="18" charset="0"/>
              </a:rPr>
              <a:t>на экспертизу в соответствующую экспертную комиссию по техническому регулированию, которая создана и осуществляет свою деятельность в порядке, установленном ст. 9 ФЗ №184. </a:t>
            </a:r>
          </a:p>
          <a:p>
            <a:pPr algn="just">
              <a:buFontTx/>
              <a:buChar char="•"/>
            </a:pPr>
            <a:r>
              <a:rPr lang="ru-RU" altLang="ru-RU" sz="170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положительного решения экспертной комиссии, проект передается в соответствующий орган на утверждение.</a:t>
            </a:r>
          </a:p>
        </p:txBody>
      </p:sp>
    </p:spTree>
    <p:extLst>
      <p:ext uri="{BB962C8B-B14F-4D97-AF65-F5344CB8AC3E}">
        <p14:creationId xmlns:p14="http://schemas.microsoft.com/office/powerpoint/2010/main" val="1913912724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274638"/>
            <a:ext cx="8229600" cy="634082"/>
          </a:xfrm>
        </p:spPr>
        <p:txBody>
          <a:bodyPr/>
          <a:lstStyle/>
          <a:p>
            <a:r>
              <a:rPr lang="ru-RU" sz="2400" b="1" dirty="0">
                <a:solidFill>
                  <a:srgbClr val="C00000"/>
                </a:solidFill>
              </a:rPr>
              <a:t>Примеры российских технических регламентов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908720"/>
            <a:ext cx="8229600" cy="5472608"/>
          </a:xfrm>
        </p:spPr>
        <p:txBody>
          <a:bodyPr/>
          <a:lstStyle/>
          <a:p>
            <a:pPr algn="just"/>
            <a:r>
              <a:rPr lang="ru-RU" sz="2400" dirty="0"/>
              <a:t>Федеральный закон </a:t>
            </a:r>
            <a:r>
              <a:rPr lang="ru-RU" sz="2400" dirty="0"/>
              <a:t>от </a:t>
            </a:r>
            <a:r>
              <a:rPr lang="ru-RU" sz="2400" dirty="0"/>
              <a:t>27 </a:t>
            </a:r>
            <a:r>
              <a:rPr lang="ru-RU" sz="2400" dirty="0"/>
              <a:t>декабря 2009 г. </a:t>
            </a:r>
            <a:r>
              <a:rPr lang="ru-RU" sz="2400" dirty="0"/>
              <a:t>№ </a:t>
            </a:r>
            <a:r>
              <a:rPr lang="ru-RU" sz="2400" dirty="0"/>
              <a:t>347-ФЗ  </a:t>
            </a:r>
            <a:r>
              <a:rPr lang="ru-RU" sz="2400" dirty="0"/>
              <a:t>Технический </a:t>
            </a:r>
            <a:r>
              <a:rPr lang="ru-RU" sz="2400" dirty="0"/>
              <a:t>регламент "О безопасности низковольтного оборудования" </a:t>
            </a:r>
            <a:endParaRPr lang="ru-RU" sz="2400" dirty="0"/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Федеральный закон </a:t>
            </a:r>
            <a:r>
              <a:rPr lang="ru-RU" sz="2400" dirty="0"/>
              <a:t>от 30 декабря 2009 г. № 384-ФЗ </a:t>
            </a:r>
            <a:r>
              <a:rPr lang="ru-RU" sz="2400" dirty="0"/>
              <a:t> Технический </a:t>
            </a:r>
            <a:r>
              <a:rPr lang="ru-RU" sz="2400" dirty="0"/>
              <a:t>регламент  "О </a:t>
            </a:r>
            <a:r>
              <a:rPr lang="ru-RU" sz="2400" dirty="0"/>
              <a:t>безопасности </a:t>
            </a:r>
            <a:r>
              <a:rPr lang="ru-RU" sz="2400" dirty="0"/>
              <a:t>зданий и </a:t>
            </a:r>
            <a:r>
              <a:rPr lang="ru-RU" sz="2400" dirty="0"/>
              <a:t>сооружений»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Постановлением Правительства Российской Федерации  от 24 декабря 2009 г. № 1082 утвержден технический регламент  "О безопасности пиротехнических составов и содержащих их изделий"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B55C2-3A16-4E71-ADF9-2982F0C7C866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78312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274639"/>
            <a:ext cx="8229600" cy="27404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</a:rPr>
              <a:t>Примеры технических регламентов Таможенного союза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765175"/>
            <a:ext cx="8229600" cy="5360988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	Технический регламент Таможенного союза "О безопасности железнодорожного подвижного состава" (ТР ТС - 001 - 2011)</a:t>
            </a:r>
          </a:p>
          <a:p>
            <a:pPr marL="0" indent="0" algn="just">
              <a:buNone/>
              <a:defRPr/>
            </a:pPr>
            <a:r>
              <a:rPr lang="ru-RU" dirty="0"/>
              <a:t>	Технический регламент Таможенного союза "О безопасности высокоскоростного железнодорожного транспорта" (ТР ТС - 002 - 2011)</a:t>
            </a:r>
          </a:p>
          <a:p>
            <a:pPr marL="0" indent="0" algn="just">
              <a:buNone/>
              <a:defRPr/>
            </a:pPr>
            <a:r>
              <a:rPr lang="ru-RU" dirty="0"/>
              <a:t>	Технический регламент Таможенного союза "О безопасности инфраструктуры железнодорожного транспорта" (ТР ТС - 003 - 2011)</a:t>
            </a:r>
          </a:p>
          <a:p>
            <a:pPr marL="0" indent="0" algn="just">
              <a:buNone/>
              <a:defRPr/>
            </a:pPr>
            <a:r>
              <a:rPr lang="ru-RU" dirty="0"/>
              <a:t>	Технический регламент Таможенного союза "О безопасности низковольтного оборудования" (ТР ТС - 004 - 2011)</a:t>
            </a:r>
          </a:p>
          <a:p>
            <a:pPr marL="0" indent="0" algn="just">
              <a:buNone/>
              <a:defRPr/>
            </a:pPr>
            <a:r>
              <a:rPr lang="ru-RU" dirty="0"/>
              <a:t>	Технический регламент Таможенного союза "О безопасности упаковки" (ТР ТС - 005 - 2011)</a:t>
            </a:r>
          </a:p>
          <a:p>
            <a:pPr marL="0" indent="0" algn="just">
              <a:buNone/>
              <a:defRPr/>
            </a:pPr>
            <a:r>
              <a:rPr lang="ru-RU" dirty="0"/>
              <a:t>	Технический регламент Таможенного союза "О безопасности пиротехнических изделий" (ТР ТС - 006 - 2011)</a:t>
            </a:r>
          </a:p>
          <a:p>
            <a:pPr marL="0" indent="0" algn="just">
              <a:buNone/>
              <a:defRPr/>
            </a:pPr>
            <a:r>
              <a:rPr lang="ru-RU" dirty="0"/>
              <a:t>	Технический регламент Таможенного союза "О безопасности продукции, предназначенной для детей и подростков" (ТР ТС - 007 - 2011)</a:t>
            </a:r>
          </a:p>
          <a:p>
            <a:pPr marL="0" indent="0" algn="just">
              <a:buNone/>
              <a:defRPr/>
            </a:pPr>
            <a:r>
              <a:rPr lang="ru-RU" dirty="0"/>
              <a:t>	Технический регламент Таможенного союза "О безопасности игрушек" (ТР ТС - 008 - 2011)</a:t>
            </a:r>
          </a:p>
          <a:p>
            <a:pPr marL="0" indent="0" algn="just">
              <a:buNone/>
              <a:defRPr/>
            </a:pPr>
            <a:r>
              <a:rPr lang="ru-RU" dirty="0"/>
              <a:t>	Технический регламент Таможенного союза "О безопасности парфюмерно-косметической продукции" (ТР ТС - 009 - 2011)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188DD3-31D9-4122-8EB9-C4508512001A}" type="slidenum">
              <a:rPr lang="ru-RU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171882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Примеры технических регламентов Евразийского экономического союза (приняты после создания ЕАЭС в 2014 году)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latin typeface="+mj-lt"/>
              </a:rPr>
              <a:t>"</a:t>
            </a:r>
            <a:r>
              <a:rPr lang="ru-RU" b="1" dirty="0">
                <a:latin typeface="+mj-lt"/>
              </a:rPr>
              <a:t>О безопасности аттракционов" (ТР ЕАЭС 038/2016</a:t>
            </a:r>
            <a:r>
              <a:rPr lang="ru-RU" b="1" dirty="0">
                <a:latin typeface="+mj-lt"/>
              </a:rPr>
              <a:t>)</a:t>
            </a:r>
          </a:p>
          <a:p>
            <a:pPr algn="just"/>
            <a:r>
              <a:rPr lang="ru-RU" b="1" dirty="0">
                <a:latin typeface="+mj-lt"/>
              </a:rPr>
              <a:t>"</a:t>
            </a:r>
            <a:r>
              <a:rPr lang="ru-RU" b="1" dirty="0">
                <a:latin typeface="+mj-lt"/>
              </a:rPr>
              <a:t>О безопасности рыбы и рыбной продукции" (ТР ЕАЭС 040/2016)​</a:t>
            </a:r>
          </a:p>
          <a:p>
            <a:pPr algn="just"/>
            <a:r>
              <a:rPr lang="ru-RU" b="1" dirty="0">
                <a:latin typeface="+mj-lt"/>
              </a:rPr>
              <a:t>"О безопасности оборудования для детских игровых площадок" (ТР ЕАЭС 042/2017)</a:t>
            </a:r>
            <a:r>
              <a:rPr lang="ru-RU" b="1" u="sng" dirty="0">
                <a:latin typeface="+mj-lt"/>
              </a:rPr>
              <a:t>​</a:t>
            </a:r>
            <a:endParaRPr lang="ru-RU" b="1" dirty="0">
              <a:latin typeface="+mj-lt"/>
            </a:endParaRP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B55C2-3A16-4E71-ADF9-2982F0C7C866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91716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028700" y="274638"/>
            <a:ext cx="8229600" cy="562074"/>
          </a:xfrm>
        </p:spPr>
        <p:txBody>
          <a:bodyPr/>
          <a:lstStyle/>
          <a:p>
            <a:pPr eaLnBrk="1" hangingPunct="1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2. Технические регламенты</a:t>
            </a:r>
            <a:endParaRPr lang="ru-RU" dirty="0" smtClean="0">
              <a:solidFill>
                <a:srgbClr val="C00000"/>
              </a:solidFill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1028700" y="908720"/>
            <a:ext cx="8229600" cy="5616624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ru-RU" sz="2000" dirty="0">
                <a:ea typeface="Calibri" pitchFamily="34" charset="0"/>
                <a:cs typeface="Times New Roman" pitchFamily="18" charset="0"/>
              </a:rPr>
              <a:t>	Согласно </a:t>
            </a:r>
            <a:r>
              <a:rPr lang="ru-RU" sz="2000" dirty="0">
                <a:ea typeface="Calibri" pitchFamily="34" charset="0"/>
                <a:cs typeface="Times New Roman" pitchFamily="18" charset="0"/>
              </a:rPr>
              <a:t>ст. 51 Договора о Евразийском экономическом союзе (Астана, 29 мая 2014 г.) </a:t>
            </a:r>
            <a:r>
              <a:rPr lang="ru-RU" sz="2000" b="1" dirty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со дня вступления в силу технических регламентов Союза на территориях государств-членов их национальное законодательство действует только в части, определенной переходными положениями. </a:t>
            </a:r>
            <a:r>
              <a:rPr lang="ru-RU" sz="2000" dirty="0">
                <a:ea typeface="Calibri" pitchFamily="34" charset="0"/>
                <a:cs typeface="Times New Roman" pitchFamily="18" charset="0"/>
              </a:rPr>
              <a:t>Однако государственный контроль (надзор) за соблюдением требований технических регламентов Союза проводится в порядке, установленном законодательством государств-членов</a:t>
            </a:r>
            <a:r>
              <a:rPr lang="ru-RU" sz="2000" dirty="0"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ru-RU" sz="2000" dirty="0">
              <a:solidFill>
                <a:srgbClr val="000000"/>
              </a:solidFill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ru-RU" sz="2200" dirty="0">
              <a:solidFill>
                <a:srgbClr val="000000"/>
              </a:solidFill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ru-RU" sz="2200" dirty="0">
                <a:solidFill>
                  <a:srgbClr val="000000"/>
                </a:solidFill>
                <a:cs typeface="Times New Roman" pitchFamily="18" charset="0"/>
              </a:rPr>
              <a:t>Пример: Федеральный закон от 12 июня 2008 г. N 88-ФЗ "Технический регламент на молоко и молочную продукцию« утратил силу, так как</a:t>
            </a:r>
            <a:r>
              <a:rPr lang="ru-RU" sz="2200" dirty="0">
                <a:cs typeface="Times New Roman" pitchFamily="18" charset="0"/>
              </a:rPr>
              <a:t> </a:t>
            </a:r>
            <a:r>
              <a:rPr lang="ru-RU" sz="2200" dirty="0">
                <a:cs typeface="Times New Roman" pitchFamily="18" charset="0"/>
              </a:rPr>
              <a:t>с</a:t>
            </a:r>
            <a:r>
              <a:rPr lang="ru-RU" sz="2200" dirty="0">
                <a:solidFill>
                  <a:srgbClr val="000000"/>
                </a:solidFill>
                <a:cs typeface="Times New Roman" pitchFamily="18" charset="0"/>
              </a:rPr>
              <a:t> 1 мая 2014 г. вступил в силу </a:t>
            </a:r>
            <a:r>
              <a:rPr lang="ru-RU" sz="2200" u="sng" dirty="0">
                <a:solidFill>
                  <a:srgbClr val="0000FF"/>
                </a:solidFill>
                <a:cs typeface="Times New Roman" pitchFamily="18" charset="0"/>
                <a:hlinkClick r:id="rId2"/>
              </a:rPr>
              <a:t>Технический регламент</a:t>
            </a:r>
            <a:r>
              <a:rPr lang="ru-RU" sz="2200" dirty="0">
                <a:solidFill>
                  <a:srgbClr val="000000"/>
                </a:solidFill>
                <a:cs typeface="Times New Roman" pitchFamily="18" charset="0"/>
              </a:rPr>
              <a:t> Таможенного союза "О безопасности молока и молочной продукции" (TP ТС 033/2013), утвержденный </a:t>
            </a:r>
            <a:r>
              <a:rPr lang="ru-RU" sz="2200" u="sng" dirty="0">
                <a:solidFill>
                  <a:srgbClr val="0000FF"/>
                </a:solidFill>
                <a:cs typeface="Times New Roman" pitchFamily="18" charset="0"/>
                <a:hlinkClick r:id="rId3"/>
              </a:rPr>
              <a:t>решением</a:t>
            </a:r>
            <a:r>
              <a:rPr lang="ru-RU" sz="2200" dirty="0">
                <a:solidFill>
                  <a:srgbClr val="000000"/>
                </a:solidFill>
                <a:cs typeface="Times New Roman" pitchFamily="18" charset="0"/>
              </a:rPr>
              <a:t> Совета Евразийской экономической комиссии от 9 октября 2013 г. N 67</a:t>
            </a: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ru-RU" sz="2200" dirty="0"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ru-RU" sz="2200" dirty="0">
                <a:solidFill>
                  <a:srgbClr val="000000"/>
                </a:solidFill>
                <a:cs typeface="Times New Roman" pitchFamily="18" charset="0"/>
              </a:rPr>
              <a:t>	</a:t>
            </a:r>
          </a:p>
          <a:p>
            <a:pPr marL="0" indent="0" algn="just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C8F622-F2AD-4F1B-9E69-C2F8954AB132}" type="slidenum">
              <a:rPr lang="ru-RU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54965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1410891" y="825502"/>
            <a:ext cx="3143250" cy="3756025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Государственный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контроль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надзор)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ГК(Н)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осуществляется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следующими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субъектами</a:t>
            </a: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4743450" y="1214439"/>
            <a:ext cx="685800" cy="550863"/>
          </a:xfrm>
          <a:prstGeom prst="rightArrow">
            <a:avLst>
              <a:gd name="adj1" fmla="val 50000"/>
              <a:gd name="adj2" fmla="val 27666"/>
            </a:avLst>
          </a:prstGeom>
          <a:gradFill flip="none" rotWithShape="1">
            <a:gsLst>
              <a:gs pos="0">
                <a:schemeClr val="accent6">
                  <a:shade val="51000"/>
                  <a:satMod val="130000"/>
                </a:schemeClr>
              </a:gs>
              <a:gs pos="26000">
                <a:schemeClr val="accent6">
                  <a:shade val="93000"/>
                  <a:satMod val="130000"/>
                </a:schemeClr>
              </a:gs>
              <a:gs pos="100000">
                <a:srgbClr val="FFCC99"/>
              </a:gs>
            </a:gsLst>
            <a:lin ang="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/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4729163" y="2343152"/>
            <a:ext cx="685800" cy="550863"/>
          </a:xfrm>
          <a:prstGeom prst="rightArrow">
            <a:avLst>
              <a:gd name="adj1" fmla="val 50000"/>
              <a:gd name="adj2" fmla="val 27666"/>
            </a:avLst>
          </a:prstGeom>
          <a:gradFill flip="none" rotWithShape="1">
            <a:gsLst>
              <a:gs pos="0">
                <a:schemeClr val="accent6">
                  <a:shade val="51000"/>
                  <a:satMod val="130000"/>
                </a:schemeClr>
              </a:gs>
              <a:gs pos="26000">
                <a:schemeClr val="accent6">
                  <a:shade val="93000"/>
                  <a:satMod val="130000"/>
                </a:schemeClr>
              </a:gs>
              <a:gs pos="100000">
                <a:srgbClr val="FFCC99"/>
              </a:gs>
            </a:gsLst>
            <a:lin ang="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/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5554266" y="1044575"/>
            <a:ext cx="4223743" cy="928688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федеральными органами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исполнительной власти</a:t>
            </a:r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5784" name="AutoShape 8"/>
          <p:cNvSpPr>
            <a:spLocks noChangeArrowheads="1"/>
          </p:cNvSpPr>
          <p:nvPr/>
        </p:nvSpPr>
        <p:spPr bwMode="auto">
          <a:xfrm>
            <a:off x="5534624" y="2174875"/>
            <a:ext cx="4223742" cy="908051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органами исполнительной 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власти субъектов РФ </a:t>
            </a:r>
          </a:p>
        </p:txBody>
      </p:sp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312541" y="4927601"/>
            <a:ext cx="9728001" cy="177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9708" tIns="54854" rIns="109708" bIns="54854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7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ГКиН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осуществляется в отношении продукции и процессов ЖЦП исключительно в части соблюдения требований, </a:t>
            </a:r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соответствующих 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 и исключительно на стадии обращения. </a:t>
            </a:r>
          </a:p>
        </p:txBody>
      </p:sp>
      <p:sp>
        <p:nvSpPr>
          <p:cNvPr id="75791" name="AutoShape 15"/>
          <p:cNvSpPr>
            <a:spLocks noChangeArrowheads="1"/>
          </p:cNvSpPr>
          <p:nvPr/>
        </p:nvSpPr>
        <p:spPr bwMode="auto">
          <a:xfrm>
            <a:off x="4725591" y="3632203"/>
            <a:ext cx="685800" cy="550863"/>
          </a:xfrm>
          <a:prstGeom prst="rightArrow">
            <a:avLst>
              <a:gd name="adj1" fmla="val 50000"/>
              <a:gd name="adj2" fmla="val 27666"/>
            </a:avLst>
          </a:prstGeom>
          <a:gradFill flip="none" rotWithShape="1">
            <a:gsLst>
              <a:gs pos="0">
                <a:schemeClr val="accent6">
                  <a:shade val="51000"/>
                  <a:satMod val="130000"/>
                </a:schemeClr>
              </a:gs>
              <a:gs pos="26000">
                <a:schemeClr val="accent6">
                  <a:shade val="93000"/>
                  <a:satMod val="130000"/>
                </a:schemeClr>
              </a:gs>
              <a:gs pos="100000">
                <a:srgbClr val="FFCC99"/>
              </a:gs>
            </a:gsLst>
            <a:lin ang="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>
              <a:defRPr/>
            </a:pPr>
            <a:endParaRPr lang="ru-RU"/>
          </a:p>
        </p:txBody>
      </p:sp>
      <p:sp>
        <p:nvSpPr>
          <p:cNvPr id="75792" name="AutoShape 16"/>
          <p:cNvSpPr>
            <a:spLocks noChangeArrowheads="1"/>
          </p:cNvSpPr>
          <p:nvPr/>
        </p:nvSpPr>
        <p:spPr bwMode="auto">
          <a:xfrm>
            <a:off x="5531051" y="3281366"/>
            <a:ext cx="4223742" cy="1233487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9708" tIns="54854" rIns="109708" bIns="54854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государственными 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учреждениями,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уполномоченными 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проведение </a:t>
            </a:r>
            <a:r>
              <a:rPr lang="ru-RU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ГКиН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0985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DF2F111-6B86-4662-B690-9D05B6BBCFDC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24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89639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212528" y="176214"/>
            <a:ext cx="9899451" cy="658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9708" tIns="54854" rIns="109708" bIns="54854">
            <a:spAutoFit/>
          </a:bodyPr>
          <a:lstStyle/>
          <a:p>
            <a:pPr indent="542825" algn="ctr">
              <a:spcBef>
                <a:spcPct val="50000"/>
              </a:spcBef>
              <a:defRPr/>
            </a:pPr>
            <a:r>
              <a:rPr lang="ru-RU" sz="33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Органы </a:t>
            </a:r>
            <a:r>
              <a:rPr lang="ru-RU" sz="33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ГКиН</a:t>
            </a:r>
            <a:r>
              <a:rPr lang="ru-RU" sz="33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вправе:</a:t>
            </a:r>
            <a:endParaRPr lang="en-U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542825" algn="just">
              <a:spcBef>
                <a:spcPct val="50000"/>
              </a:spcBef>
              <a:buSzPct val="85000"/>
              <a:buFont typeface="Wingdings" pitchFamily="2" charset="2"/>
              <a:buChar char="v"/>
              <a:defRPr/>
            </a:pPr>
            <a:r>
              <a:rPr lang="ru-RU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требовать </a:t>
            </a: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изготовителя (продавца) предъявления документов, подтверждающих соответствие ТР (декларация </a:t>
            </a:r>
            <a:b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соответствии или сертификат о соответствии);</a:t>
            </a:r>
          </a:p>
          <a:p>
            <a:pPr indent="542825" algn="just">
              <a:spcBef>
                <a:spcPct val="50000"/>
              </a:spcBef>
              <a:buSzPct val="85000"/>
              <a:buFont typeface="Wingdings" pitchFamily="2" charset="2"/>
              <a:buChar char="v"/>
              <a:defRPr/>
            </a:pP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выдавать предписания об устранении нарушений ТР </a:t>
            </a:r>
            <a:b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установленный срок;</a:t>
            </a:r>
          </a:p>
          <a:p>
            <a:pPr indent="542825" algn="just">
              <a:spcBef>
                <a:spcPct val="50000"/>
              </a:spcBef>
              <a:buSzPct val="85000"/>
              <a:buFont typeface="Wingdings" pitchFamily="2" charset="2"/>
              <a:buChar char="v"/>
              <a:defRPr/>
            </a:pP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принимать решения о запрете передачи продукции, а также о полном или частичном приостановлении процессов ЖЦП, если иными мерами невозможно устранить нарушения ТР;</a:t>
            </a:r>
          </a:p>
          <a:p>
            <a:pPr indent="542825" algn="just">
              <a:spcBef>
                <a:spcPct val="50000"/>
              </a:spcBef>
              <a:buSzPct val="85000"/>
              <a:buFont typeface="Wingdings" pitchFamily="2" charset="2"/>
              <a:buChar char="v"/>
              <a:defRPr/>
            </a:pP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приостановить или прекратить действие декларации </a:t>
            </a:r>
            <a:b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соответствии или сертификата о соответствии;</a:t>
            </a:r>
          </a:p>
          <a:p>
            <a:pPr indent="542825" algn="just">
              <a:spcBef>
                <a:spcPct val="50000"/>
              </a:spcBef>
              <a:buSzPct val="85000"/>
              <a:buFont typeface="Wingdings" pitchFamily="2" charset="2"/>
              <a:buChar char="v"/>
              <a:defRPr/>
            </a:pP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привлекать изготовителя (продавца) к ответственности, </a:t>
            </a:r>
            <a:b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предусмотренной законодательством РФ.  </a:t>
            </a:r>
          </a:p>
        </p:txBody>
      </p:sp>
      <p:sp>
        <p:nvSpPr>
          <p:cNvPr id="41988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D98F190-34D5-4958-9FD5-9E658FC74451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25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92442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5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4948" y="0"/>
            <a:ext cx="9937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Обязанности органов государственного контроля (надзора) :</a:t>
            </a:r>
            <a:endParaRPr lang="ru-RU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785794"/>
          <a:ext cx="1014416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165CF5-583A-4A8C-BCC8-FEFF45CA8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85165CF5-583A-4A8C-BCC8-FEFF45CA8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85165CF5-583A-4A8C-BCC8-FEFF45CA8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1E58FB-9A9C-4F83-BC3E-4594E22B81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341E58FB-9A9C-4F83-BC3E-4594E22B81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341E58FB-9A9C-4F83-BC3E-4594E22B81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8DAED4-7B49-4F32-B821-4D5AA199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538DAED4-7B49-4F32-B821-4D5AA199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538DAED4-7B49-4F32-B821-4D5AA199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D4BC82-EF10-43E6-BD64-09F46116A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EFD4BC82-EF10-43E6-BD64-09F46116A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EFD4BC82-EF10-43E6-BD64-09F46116A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05152F-1AE2-4055-BD88-A18636499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D105152F-1AE2-4055-BD88-A18636499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D105152F-1AE2-4055-BD88-A18636499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DB3FEF-8D6E-43E6-9F21-9C5F7AF43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BFDB3FEF-8D6E-43E6-9F21-9C5F7AF43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BFDB3FEF-8D6E-43E6-9F21-9C5F7AF43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A07D60-1A0C-4166-8CE9-A4AB0274C6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93A07D60-1A0C-4166-8CE9-A4AB0274C6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93A07D60-1A0C-4166-8CE9-A4AB0274C6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0F1B46-C744-4E16-A56E-CFE4834B6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080F1B46-C744-4E16-A56E-CFE4834B6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080F1B46-C744-4E16-A56E-CFE4834B6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0E030B-BBD3-4A04-A0EF-31130457F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AC0E030B-BBD3-4A04-A0EF-31130457F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AC0E030B-BBD3-4A04-A0EF-31130457F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FC72263-0D5F-4A5C-8B07-E0F8975D5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7FC72263-0D5F-4A5C-8B07-E0F8975D5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7FC72263-0D5F-4A5C-8B07-E0F8975D5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E1D1F5-36F9-4864-8458-47143FCC0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40E1D1F5-36F9-4864-8458-47143FCC0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40E1D1F5-36F9-4864-8458-47143FCC0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5FB6FE-FBC3-422B-948A-501F1E23CC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C45FB6FE-FBC3-422B-948A-501F1E23CC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C45FB6FE-FBC3-422B-948A-501F1E23CC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21470" y="271463"/>
            <a:ext cx="9472613" cy="3243263"/>
            <a:chOff x="771" y="689"/>
            <a:chExt cx="4613" cy="204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7110" name="Rectangle 7"/>
            <p:cNvSpPr>
              <a:spLocks noChangeArrowheads="1"/>
            </p:cNvSpPr>
            <p:nvPr/>
          </p:nvSpPr>
          <p:spPr bwMode="auto">
            <a:xfrm>
              <a:off x="771" y="689"/>
              <a:ext cx="4613" cy="736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31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Эффективная процедура надзора </a:t>
              </a:r>
            </a:p>
            <a:p>
              <a:pPr algn="ctr">
                <a:defRPr/>
              </a:pPr>
              <a:r>
                <a:rPr lang="ru-RU" sz="31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характеризуется двумя важными элементами </a:t>
              </a:r>
            </a:p>
          </p:txBody>
        </p:sp>
        <p:sp>
          <p:nvSpPr>
            <p:cNvPr id="47115" name="Rectangle 14"/>
            <p:cNvSpPr>
              <a:spLocks noChangeArrowheads="1"/>
            </p:cNvSpPr>
            <p:nvPr/>
          </p:nvSpPr>
          <p:spPr bwMode="auto">
            <a:xfrm>
              <a:off x="891" y="1638"/>
              <a:ext cx="2239" cy="1087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lIns="18000" rIns="18000" anchor="ctr"/>
            <a:lstStyle/>
            <a:p>
              <a:pPr algn="ctr"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Значительные штрафы </a:t>
              </a:r>
            </a:p>
            <a:p>
              <a:pPr algn="ctr"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за несоответствие </a:t>
              </a:r>
            </a:p>
          </p:txBody>
        </p:sp>
        <p:sp>
          <p:nvSpPr>
            <p:cNvPr id="47116" name="Rectangle 15"/>
            <p:cNvSpPr>
              <a:spLocks noChangeArrowheads="1"/>
            </p:cNvSpPr>
            <p:nvPr/>
          </p:nvSpPr>
          <p:spPr bwMode="auto">
            <a:xfrm>
              <a:off x="3237" y="1639"/>
              <a:ext cx="2022" cy="1093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lIns="18000" rIns="18000" anchor="ctr"/>
            <a:lstStyle/>
            <a:p>
              <a:pPr algn="ctr"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Высокая вероятность</a:t>
              </a:r>
            </a:p>
            <a:p>
              <a:pPr algn="ctr"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для поставщиков, что</a:t>
              </a:r>
            </a:p>
            <a:p>
              <a:pPr algn="ctr"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несоответствующая</a:t>
              </a:r>
            </a:p>
            <a:p>
              <a:pPr algn="ctr">
                <a:buClr>
                  <a:schemeClr val="tx1"/>
                </a:buClr>
                <a:buFont typeface="Wingdings" pitchFamily="2" charset="2"/>
                <a:buNone/>
                <a:defRPr/>
              </a:pPr>
              <a:r>
                <a:rPr lang="ru-RU" sz="24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продукция будет выявлена </a:t>
              </a:r>
            </a:p>
          </p:txBody>
        </p:sp>
      </p:grpSp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398266" y="3933826"/>
            <a:ext cx="9736931" cy="1590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7980" tIns="56149" rIns="107980" bIns="56149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Эффективность может быть повышена, если она предусматривает ответственность всех участников системы поставки (изготовителя/ импортера, оптовой и розничной фирм</a:t>
            </a:r>
            <a:r>
              <a:rPr lang="ru-RU" sz="2400" b="1" dirty="0">
                <a:solidFill>
                  <a:srgbClr val="002060"/>
                </a:solidFill>
                <a:latin typeface="Century Gothic" pitchFamily="34" charset="0"/>
                <a:cs typeface="Arial" charset="0"/>
              </a:rPr>
              <a:t>).</a:t>
            </a:r>
            <a:r>
              <a:rPr lang="ru-RU" sz="2400" b="1" dirty="0">
                <a:solidFill>
                  <a:srgbClr val="002060"/>
                </a:solidFill>
                <a:latin typeface="Century Gothic" pitchFamily="34" charset="0"/>
              </a:rPr>
              <a:t> </a:t>
            </a:r>
          </a:p>
        </p:txBody>
      </p:sp>
      <p:cxnSp>
        <p:nvCxnSpPr>
          <p:cNvPr id="14" name="Соединительная линия уступом 13"/>
          <p:cNvCxnSpPr/>
          <p:nvPr/>
        </p:nvCxnSpPr>
        <p:spPr bwMode="auto">
          <a:xfrm rot="5400000">
            <a:off x="3793036" y="513261"/>
            <a:ext cx="338138" cy="2191345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hape 16"/>
          <p:cNvCxnSpPr/>
          <p:nvPr/>
        </p:nvCxnSpPr>
        <p:spPr bwMode="auto">
          <a:xfrm rot="16200000" flipH="1">
            <a:off x="6089850" y="407791"/>
            <a:ext cx="339725" cy="2403872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3015" name="Номер слайда 4"/>
          <p:cNvSpPr txBox="1">
            <a:spLocks noGrp="1"/>
          </p:cNvSpPr>
          <p:nvPr/>
        </p:nvSpPr>
        <p:spPr bwMode="auto">
          <a:xfrm>
            <a:off x="8806461" y="6442074"/>
            <a:ext cx="114657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708" tIns="54854" rIns="109708" bIns="54854"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9BCB2B8-8831-4736-82A0-F57DA461EBCA}" type="slidenum">
              <a:rPr lang="ru-RU" sz="1700">
                <a:solidFill>
                  <a:srgbClr val="FFD08B"/>
                </a:solidFill>
                <a:latin typeface="Lucida Sans Unicode" pitchFamily="34" charset="0"/>
              </a:rPr>
              <a:pPr algn="r" eaLnBrk="1" hangingPunct="1"/>
              <a:t>27</a:t>
            </a:fld>
            <a:endParaRPr lang="ru-RU" sz="1700" dirty="0">
              <a:solidFill>
                <a:srgbClr val="FFD08B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69162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7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7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4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just" eaLnBrk="1" hangingPunct="1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Информирование заинтересованных лиц о фактах выявления нарушений обязательных требований, в т.ч. по техническим регламентам</a:t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24893170"/>
              </p:ext>
            </p:extLst>
          </p:nvPr>
        </p:nvGraphicFramePr>
        <p:xfrm>
          <a:off x="257175" y="1614488"/>
          <a:ext cx="9858375" cy="493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101" name="Picture 5" descr="i?id=452531842-30-72&amp;n=2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72275" y="1447800"/>
            <a:ext cx="31718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i?id=172634918-02-72&amp;n=2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7175" y="1600200"/>
            <a:ext cx="30861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i?id=276975735-13-72&amp;n=21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43275" y="4343400"/>
            <a:ext cx="35147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AutoShape 8"/>
          <p:cNvSpPr>
            <a:spLocks noChangeArrowheads="1"/>
          </p:cNvSpPr>
          <p:nvPr/>
        </p:nvSpPr>
        <p:spPr bwMode="auto">
          <a:xfrm rot="10800000">
            <a:off x="3171825" y="1752600"/>
            <a:ext cx="3857625" cy="2362200"/>
          </a:xfrm>
          <a:custGeom>
            <a:avLst/>
            <a:gdLst>
              <a:gd name="T0" fmla="*/ 1714500 w 21600"/>
              <a:gd name="T1" fmla="*/ 0 h 21600"/>
              <a:gd name="T2" fmla="*/ 0 w 21600"/>
              <a:gd name="T3" fmla="*/ 1687332 h 21600"/>
              <a:gd name="T4" fmla="*/ 1714500 w 21600"/>
              <a:gd name="T5" fmla="*/ 2024712 h 21600"/>
              <a:gd name="T6" fmla="*/ 3429000 w 21600"/>
              <a:gd name="T7" fmla="*/ 168733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429000" y="2133601"/>
            <a:ext cx="342721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ИНФОРМИРОВАНИЕ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772275" y="1905000"/>
            <a:ext cx="308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ИЗГОТОВИТЕЛЬ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 rot="10800000" flipV="1">
            <a:off x="339328" y="4034265"/>
            <a:ext cx="30861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НАДЗОРНЫЕ ОРГАНЫ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3925491" y="6096000"/>
            <a:ext cx="241815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НАСЕЛЕНИЕ</a:t>
            </a:r>
          </a:p>
        </p:txBody>
      </p:sp>
      <p:pic>
        <p:nvPicPr>
          <p:cNvPr id="8" name="Picture 2" descr="C:\Documents and Settings\stat\Рабочий стол\герб-эмблема\эмблема.bm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031486" y="5653088"/>
            <a:ext cx="1255514" cy="120491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31" y="365127"/>
            <a:ext cx="8872538" cy="9756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вопросы</a:t>
            </a:r>
            <a:b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231" y="980728"/>
            <a:ext cx="8872538" cy="56886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Перечислите вопросы, которыми руководствуются  при принятии решения о разработке технического регламента.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Какие виды технических регламентов вы знаете?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Укажите объекты общих технических регламентов.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Укажите объекты специальных технических регламентов.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Какие требования предъявляются к содержанию технического регламента?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Какие требования предъявляются к такому структурному элементу, как «требования безопасности»?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7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Цели принятия технических регламентов.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8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Содержание технических регламентов.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9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Порядок разработки и принятия технических регламентов.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7417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036" y="260648"/>
            <a:ext cx="8872538" cy="75961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Список использованных источников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972" y="764704"/>
            <a:ext cx="9577064" cy="583264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источники:</a:t>
            </a:r>
          </a:p>
          <a:p>
            <a:pPr marL="0" indent="0">
              <a:buNone/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1.	Николаева, М. А. Стандартизация, метрология и подтверждение соответствия: учебник / Николаева М. А., Карташова Л. В.; . - Москва: Форум : Инфра-М, 2010. - (Высшее образование). - 335 с.: </a:t>
            </a:r>
          </a:p>
          <a:p>
            <a:pPr marL="0" indent="0" algn="ctr">
              <a:buNone/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 источники:</a:t>
            </a:r>
          </a:p>
          <a:p>
            <a:pPr marL="0" indent="0">
              <a:buNone/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2.	 Крылова, Г.Д. Основы стандартизации, сертификации, метрологии: Учебник для вузов. – 3-е изд., </a:t>
            </a:r>
            <a:r>
              <a:rPr lang="ru-RU" sz="3400" dirty="0" err="1">
                <a:latin typeface="Arial" panose="020B0604020202020204" pitchFamily="34" charset="0"/>
                <a:cs typeface="Arial" panose="020B0604020202020204" pitchFamily="34" charset="0"/>
              </a:rPr>
              <a:t>перераб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. И доп. - М.:ЮНИТИ-ДАНА, 2003. – 671 с.</a:t>
            </a:r>
          </a:p>
          <a:p>
            <a:pPr marL="0" indent="0">
              <a:buNone/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3.Российская Федерация. Законы. О техническом регулировании [Электронный ресурс] : </a:t>
            </a:r>
            <a:r>
              <a:rPr lang="ru-RU" sz="3400" dirty="0" err="1">
                <a:latin typeface="Arial" panose="020B0604020202020204" pitchFamily="34" charset="0"/>
                <a:cs typeface="Arial" panose="020B0604020202020204" pitchFamily="34" charset="0"/>
              </a:rPr>
              <a:t>федер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. закон от 27 дек. 2002 г. №184 –ФЗ : в ред. от 28.09.2010 г. – Режим доступа: </a:t>
            </a:r>
            <a:r>
              <a:rPr lang="ru-RU" sz="3400" dirty="0" err="1">
                <a:latin typeface="Arial" panose="020B0604020202020204" pitchFamily="34" charset="0"/>
                <a:cs typeface="Arial" panose="020B0604020202020204" pitchFamily="34" charset="0"/>
              </a:rPr>
              <a:t>КонсультантПлюс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	Интернет ресурсы</a:t>
            </a:r>
          </a:p>
          <a:p>
            <a:pPr marL="0" indent="0">
              <a:buNone/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ru-RU" sz="3400" dirty="0" err="1">
                <a:latin typeface="Arial" panose="020B0604020202020204" pitchFamily="34" charset="0"/>
                <a:cs typeface="Arial" panose="020B0604020202020204" pitchFamily="34" charset="0"/>
              </a:rPr>
              <a:t>www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. gostinfo.ru </a:t>
            </a:r>
          </a:p>
          <a:p>
            <a:pPr marL="0" indent="0">
              <a:buNone/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4.	www.stq.ru.</a:t>
            </a:r>
          </a:p>
          <a:p>
            <a:pPr marL="0" indent="0">
              <a:buNone/>
            </a:pP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5	http://rosstandart.ru/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3490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2556</TotalTime>
  <Words>1444</Words>
  <Application>Microsoft Office PowerPoint</Application>
  <PresentationFormat>Слайд 35 мм</PresentationFormat>
  <Paragraphs>263</Paragraphs>
  <Slides>30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Century Gothic</vt:lpstr>
      <vt:lpstr>Lucida Sans Unicode</vt:lpstr>
      <vt:lpstr>Times New Roman</vt:lpstr>
      <vt:lpstr>Webdings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РЕЗЮМЕ: порядок разработки ТР</vt:lpstr>
      <vt:lpstr>Примеры российских технических регламентов</vt:lpstr>
      <vt:lpstr>Примеры технических регламентов Таможенного союза</vt:lpstr>
      <vt:lpstr>Примеры технических регламентов Евразийского экономического союза (приняты после создания ЕАЭС в 2014 году)</vt:lpstr>
      <vt:lpstr>2. Технические регламенты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Информирование заинтересованных лиц о фактах выявления нарушений обязательных требований, в т.ч. по техническим регламентам    </vt:lpstr>
      <vt:lpstr>Контрольные вопросы </vt:lpstr>
      <vt:lpstr>Список использованных источников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Dell</cp:lastModifiedBy>
  <cp:revision>146</cp:revision>
  <dcterms:created xsi:type="dcterms:W3CDTF">2012-09-28T10:44:27Z</dcterms:created>
  <dcterms:modified xsi:type="dcterms:W3CDTF">2025-12-08T18:38:11Z</dcterms:modified>
</cp:coreProperties>
</file>